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word/document.xml" ContentType="application/vnd.openxmlformats-officedocument.wordprocessingml.document.main+xml"/>
  <Override PartName="/word/header1.xml" ContentType="application/vnd.openxmlformats-officedocument.wordprocessingml.header+xml"/>
  <Override PartName="/word/footnotes.xml" ContentType="application/vnd.openxmlformats-officedocument.wordprocessingml.footnotes+xml"/>
  <Override PartName="/word/footer1.xml" ContentType="application/vnd.openxmlformats-officedocument.wordprocessingml.footer+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word/webSettings.xml" ContentType="application/vnd.openxmlformats-officedocument.wordprocessingml.webSettings+xml"/>
  <Override PartName="/word/styles.xml" ContentType="application/vnd.openxmlformats-officedocument.wordprocessingml.styles+xml"/>
  <Override PartName="/word/numbering.xml" ContentType="application/vnd.openxmlformats-officedocument.wordprocessingml.numbering+xml"/>
  <Override PartName="/customXml/itemProps4.xml" ContentType="application/vnd.openxmlformats-officedocument.customXmlProperties+xml"/>
  <Override PartName="/customXml/itemProps3.xml" ContentType="application/vnd.openxmlformats-officedocument.customXmlPropertie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7C2DC3D" w14:textId="77777777" w:rsidR="007672F4" w:rsidRDefault="007672F4" w:rsidP="00E00399"/>
    <w:p w14:paraId="625D3AC4" w14:textId="77777777" w:rsidR="001E59C0" w:rsidRPr="00D94FB8" w:rsidRDefault="001E59C0" w:rsidP="001E59C0">
      <w:pPr>
        <w:pStyle w:val="Title"/>
        <w:tabs>
          <w:tab w:val="right" w:pos="9360"/>
        </w:tabs>
        <w:ind w:left="-180"/>
        <w:jc w:val="left"/>
        <w:rPr>
          <w:sz w:val="24"/>
        </w:rPr>
      </w:pPr>
      <w:r w:rsidRPr="0019744D">
        <w:rPr>
          <w:noProof/>
          <w:lang w:bidi="he-IL"/>
        </w:rPr>
        <w:drawing>
          <wp:anchor distT="0" distB="0" distL="114300" distR="114300" simplePos="0" relativeHeight="251658243" behindDoc="1" locked="0" layoutInCell="1" allowOverlap="1" wp14:anchorId="5C13E311" wp14:editId="01FAFAB1">
            <wp:simplePos x="0" y="0"/>
            <wp:positionH relativeFrom="column">
              <wp:posOffset>2937146</wp:posOffset>
            </wp:positionH>
            <wp:positionV relativeFrom="paragraph">
              <wp:posOffset>8213</wp:posOffset>
            </wp:positionV>
            <wp:extent cx="589915" cy="589915"/>
            <wp:effectExtent l="0" t="0" r="635" b="635"/>
            <wp:wrapNone/>
            <wp:docPr id="2" name="Picture 2"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Logo&#10;&#10;Description automatically generated"/>
                    <pic:cNvPicPr/>
                  </pic:nvPicPr>
                  <pic:blipFill>
                    <a:blip r:embed="rId11">
                      <a:extLst>
                        <a:ext uri="{28A0092B-C50C-407E-A947-70E740481C1C}">
                          <a14:useLocalDpi xmlns:a14="http://schemas.microsoft.com/office/drawing/2010/main" val="0"/>
                        </a:ext>
                      </a:extLst>
                    </a:blip>
                    <a:stretch>
                      <a:fillRect/>
                    </a:stretch>
                  </pic:blipFill>
                  <pic:spPr bwMode="auto">
                    <a:xfrm>
                      <a:off x="0" y="0"/>
                      <a:ext cx="589915" cy="58991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anchor>
        </w:drawing>
      </w:r>
      <w:r w:rsidRPr="4088E2B4">
        <w:rPr>
          <w:sz w:val="24"/>
        </w:rPr>
        <w:t xml:space="preserve">William Carey International University </w:t>
      </w:r>
      <w:r>
        <w:rPr>
          <w:sz w:val="24"/>
        </w:rPr>
        <w:tab/>
      </w:r>
      <w:r w:rsidRPr="0B5533B7">
        <w:rPr>
          <w:sz w:val="20"/>
          <w:szCs w:val="20"/>
        </w:rPr>
        <w:t>Registrar’s Office</w:t>
      </w:r>
    </w:p>
    <w:p w14:paraId="04872057" w14:textId="77777777" w:rsidR="004F2506" w:rsidRPr="004F2506" w:rsidRDefault="004F2506" w:rsidP="004F2506">
      <w:pPr>
        <w:rPr>
          <w:rFonts w:ascii="Times New Roman" w:eastAsia="Times New Roman" w:hAnsi="Times New Roman" w:cs="Times New Roman"/>
        </w:rPr>
      </w:pPr>
      <w:r w:rsidRPr="004F2506">
        <w:rPr>
          <w:rFonts w:ascii="Montserrat" w:eastAsia="Times New Roman" w:hAnsi="Montserrat" w:cs="Times New Roman"/>
          <w:color w:val="000000"/>
          <w:spacing w:val="5"/>
          <w:sz w:val="18"/>
          <w:szCs w:val="18"/>
          <w:shd w:val="clear" w:color="auto" w:fill="E8E7E3"/>
        </w:rPr>
        <w:t>1010 E Union Street Suite 110</w:t>
      </w:r>
      <w:r w:rsidRPr="004F2506">
        <w:rPr>
          <w:rFonts w:ascii="Montserrat" w:eastAsia="Times New Roman" w:hAnsi="Montserrat" w:cs="Times New Roman"/>
          <w:color w:val="000000"/>
          <w:spacing w:val="5"/>
          <w:sz w:val="18"/>
          <w:szCs w:val="18"/>
        </w:rPr>
        <w:br/>
      </w:r>
      <w:r w:rsidRPr="004F2506">
        <w:rPr>
          <w:rFonts w:ascii="Montserrat" w:eastAsia="Times New Roman" w:hAnsi="Montserrat" w:cs="Times New Roman"/>
          <w:color w:val="000000"/>
          <w:spacing w:val="5"/>
          <w:sz w:val="18"/>
          <w:szCs w:val="18"/>
          <w:shd w:val="clear" w:color="auto" w:fill="E8E7E3"/>
        </w:rPr>
        <w:t>Pasadena, CA 91106</w:t>
      </w:r>
    </w:p>
    <w:p w14:paraId="2DA462A5" w14:textId="5E6FDD3C" w:rsidR="001E59C0" w:rsidRDefault="001E59C0" w:rsidP="001E59C0">
      <w:pPr>
        <w:tabs>
          <w:tab w:val="right" w:pos="9360"/>
        </w:tabs>
        <w:ind w:left="-180"/>
        <w:jc w:val="both"/>
      </w:pPr>
      <w:r>
        <w:tab/>
      </w:r>
      <w:r w:rsidRPr="00770716">
        <w:t>Phone: 626-398-2273</w:t>
      </w:r>
    </w:p>
    <w:p w14:paraId="16692DEF" w14:textId="77777777" w:rsidR="001E59C0" w:rsidRPr="00770716" w:rsidRDefault="001E59C0" w:rsidP="001E59C0">
      <w:pPr>
        <w:tabs>
          <w:tab w:val="right" w:pos="9360"/>
        </w:tabs>
        <w:ind w:left="-180"/>
        <w:jc w:val="both"/>
      </w:pPr>
      <w:r>
        <w:tab/>
      </w:r>
      <w:r w:rsidRPr="00770716">
        <w:t>registrar@wciu.edu</w:t>
      </w:r>
    </w:p>
    <w:p w14:paraId="2C07C82B" w14:textId="77777777" w:rsidR="00EC2929" w:rsidRDefault="00EC2929" w:rsidP="00E00399"/>
    <w:p w14:paraId="25627262" w14:textId="5C5AD75F" w:rsidR="00C14D96" w:rsidRPr="008B2BDC" w:rsidRDefault="00E92ECB" w:rsidP="00C712A0">
      <w:pPr>
        <w:pStyle w:val="Subtitle"/>
      </w:pPr>
      <w:r w:rsidRPr="007577CE">
        <w:t xml:space="preserve">TUL530: Building Faith </w:t>
      </w:r>
      <w:r w:rsidRPr="00D215C6">
        <w:t>Communities</w:t>
      </w:r>
      <w:r w:rsidR="008B2BDC">
        <w:t xml:space="preserve"> Syllabus</w:t>
      </w:r>
      <w:r w:rsidRPr="007577CE">
        <w:t xml:space="preserve"> </w:t>
      </w:r>
    </w:p>
    <w:p w14:paraId="12F32904" w14:textId="77777777" w:rsidR="008E61DF" w:rsidRPr="007577CE" w:rsidRDefault="008E61DF" w:rsidP="00732C78">
      <w:pPr>
        <w:pStyle w:val="Heading2"/>
        <w:shd w:val="clear" w:color="auto" w:fill="auto"/>
      </w:pPr>
      <w:r w:rsidRPr="007577CE">
        <w:t>Course Information</w:t>
      </w:r>
    </w:p>
    <w:tbl>
      <w:tblPr>
        <w:tblStyle w:val="SyllabusTable-NoBorders"/>
        <w:tblW w:w="989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Content table"/>
      </w:tblPr>
      <w:tblGrid>
        <w:gridCol w:w="3239"/>
        <w:gridCol w:w="3326"/>
        <w:gridCol w:w="3326"/>
      </w:tblGrid>
      <w:tr w:rsidR="00910EF6" w:rsidRPr="003524C2" w14:paraId="251B8B06" w14:textId="77777777" w:rsidTr="00480F49">
        <w:trPr>
          <w:cnfStyle w:val="100000000000" w:firstRow="1" w:lastRow="0" w:firstColumn="0" w:lastColumn="0" w:oddVBand="0" w:evenVBand="0" w:oddHBand="0" w:evenHBand="0" w:firstRowFirstColumn="0" w:firstRowLastColumn="0" w:lastRowFirstColumn="0" w:lastRowLastColumn="0"/>
        </w:trPr>
        <w:tc>
          <w:tcPr>
            <w:tcW w:w="3239" w:type="dxa"/>
          </w:tcPr>
          <w:p w14:paraId="4CB3FD5B" w14:textId="77777777" w:rsidR="00910EF6" w:rsidRPr="00845773" w:rsidRDefault="00910EF6" w:rsidP="00845773">
            <w:pPr>
              <w:pStyle w:val="Heading3"/>
              <w:outlineLvl w:val="2"/>
            </w:pPr>
            <w:r w:rsidRPr="00845773">
              <w:t>Program</w:t>
            </w:r>
          </w:p>
        </w:tc>
        <w:tc>
          <w:tcPr>
            <w:tcW w:w="3326" w:type="dxa"/>
          </w:tcPr>
          <w:p w14:paraId="300B6167" w14:textId="77777777" w:rsidR="00910EF6" w:rsidRPr="00845773" w:rsidRDefault="00910EF6" w:rsidP="00845773">
            <w:pPr>
              <w:pStyle w:val="Heading3"/>
              <w:outlineLvl w:val="2"/>
            </w:pPr>
            <w:r w:rsidRPr="00845773">
              <w:t>Area of Focus</w:t>
            </w:r>
            <w:r w:rsidRPr="00845773">
              <w:tab/>
            </w:r>
          </w:p>
        </w:tc>
        <w:tc>
          <w:tcPr>
            <w:tcW w:w="3326" w:type="dxa"/>
          </w:tcPr>
          <w:p w14:paraId="3FA481FD" w14:textId="77777777" w:rsidR="00910EF6" w:rsidRPr="00845773" w:rsidRDefault="00910EF6" w:rsidP="00845773">
            <w:pPr>
              <w:pStyle w:val="Heading3"/>
              <w:outlineLvl w:val="2"/>
            </w:pPr>
            <w:r w:rsidRPr="00845773">
              <w:t>Number of Credits</w:t>
            </w:r>
          </w:p>
        </w:tc>
      </w:tr>
      <w:tr w:rsidR="00910EF6" w:rsidRPr="003524C2" w14:paraId="7F5BD26F" w14:textId="77777777" w:rsidTr="00480F49">
        <w:tc>
          <w:tcPr>
            <w:tcW w:w="3239" w:type="dxa"/>
          </w:tcPr>
          <w:p w14:paraId="2CB11CEE" w14:textId="77777777" w:rsidR="00910EF6" w:rsidRPr="001857E2" w:rsidRDefault="00910EF6" w:rsidP="00537FAF">
            <w:r w:rsidRPr="001857E2">
              <w:t>MA in Transformational Urban Leadership</w:t>
            </w:r>
          </w:p>
        </w:tc>
        <w:tc>
          <w:tcPr>
            <w:tcW w:w="3326" w:type="dxa"/>
          </w:tcPr>
          <w:p w14:paraId="21AF8F55" w14:textId="77777777" w:rsidR="00910EF6" w:rsidRPr="001857E2" w:rsidRDefault="00910EF6" w:rsidP="00537FAF"/>
        </w:tc>
        <w:tc>
          <w:tcPr>
            <w:tcW w:w="3326" w:type="dxa"/>
          </w:tcPr>
          <w:p w14:paraId="671A848C" w14:textId="77777777" w:rsidR="00910EF6" w:rsidRPr="001857E2" w:rsidRDefault="00910EF6" w:rsidP="00537FAF">
            <w:r w:rsidRPr="001857E2">
              <w:t>Three (3) graduate credit hours</w:t>
            </w:r>
          </w:p>
        </w:tc>
      </w:tr>
      <w:tr w:rsidR="00910EF6" w:rsidRPr="003524C2" w14:paraId="1D909745" w14:textId="77777777" w:rsidTr="00480F49">
        <w:tc>
          <w:tcPr>
            <w:tcW w:w="3239" w:type="dxa"/>
          </w:tcPr>
          <w:p w14:paraId="00A4FBE4" w14:textId="77777777" w:rsidR="00910EF6" w:rsidRPr="00537FAF" w:rsidRDefault="00910EF6" w:rsidP="00537FAF">
            <w:pPr>
              <w:pStyle w:val="Heading3"/>
              <w:outlineLvl w:val="2"/>
            </w:pPr>
            <w:r w:rsidRPr="00537FAF">
              <w:t>Instructor</w:t>
            </w:r>
          </w:p>
        </w:tc>
        <w:tc>
          <w:tcPr>
            <w:tcW w:w="3326" w:type="dxa"/>
          </w:tcPr>
          <w:p w14:paraId="54600E34" w14:textId="77777777" w:rsidR="00910EF6" w:rsidRPr="00537FAF" w:rsidRDefault="00910EF6" w:rsidP="00537FAF">
            <w:pPr>
              <w:pStyle w:val="Heading3"/>
              <w:outlineLvl w:val="2"/>
            </w:pPr>
            <w:r w:rsidRPr="00537FAF">
              <w:t>Email</w:t>
            </w:r>
          </w:p>
        </w:tc>
        <w:tc>
          <w:tcPr>
            <w:tcW w:w="3326" w:type="dxa"/>
          </w:tcPr>
          <w:p w14:paraId="040DB976" w14:textId="77777777" w:rsidR="00910EF6" w:rsidRPr="00537FAF" w:rsidRDefault="00910EF6" w:rsidP="00537FAF">
            <w:pPr>
              <w:pStyle w:val="Heading3"/>
              <w:outlineLvl w:val="2"/>
            </w:pPr>
            <w:r w:rsidRPr="00537FAF">
              <w:t>Updated</w:t>
            </w:r>
          </w:p>
        </w:tc>
      </w:tr>
      <w:tr w:rsidR="00910EF6" w:rsidRPr="003524C2" w14:paraId="40A36E2D" w14:textId="77777777" w:rsidTr="00480F49">
        <w:tc>
          <w:tcPr>
            <w:tcW w:w="3239" w:type="dxa"/>
          </w:tcPr>
          <w:p w14:paraId="4F07FCC5" w14:textId="25FBD013" w:rsidR="00910EF6" w:rsidRPr="001857E2" w:rsidRDefault="00AE5BB4" w:rsidP="00537FAF">
            <w:r>
              <w:t xml:space="preserve">Paul </w:t>
            </w:r>
            <w:proofErr w:type="spellStart"/>
            <w:r>
              <w:t>Rollet</w:t>
            </w:r>
            <w:proofErr w:type="spellEnd"/>
            <w:r w:rsidR="005501AE">
              <w:t xml:space="preserve">, </w:t>
            </w:r>
            <w:proofErr w:type="spellStart"/>
            <w:r>
              <w:t>DMin</w:t>
            </w:r>
            <w:proofErr w:type="spellEnd"/>
          </w:p>
        </w:tc>
        <w:tc>
          <w:tcPr>
            <w:tcW w:w="3326" w:type="dxa"/>
          </w:tcPr>
          <w:p w14:paraId="0078EF15" w14:textId="74FEB75C" w:rsidR="00910EF6" w:rsidRPr="001857E2" w:rsidRDefault="00C5389D" w:rsidP="00537FAF">
            <w:r>
              <w:t>paul</w:t>
            </w:r>
            <w:r w:rsidR="005501AE">
              <w:t>.</w:t>
            </w:r>
            <w:r>
              <w:t>rollet</w:t>
            </w:r>
            <w:r w:rsidR="005501AE">
              <w:t>@wciu.edu</w:t>
            </w:r>
          </w:p>
        </w:tc>
        <w:tc>
          <w:tcPr>
            <w:tcW w:w="3326" w:type="dxa"/>
          </w:tcPr>
          <w:p w14:paraId="3A78A01E" w14:textId="51EB0A18" w:rsidR="00910EF6" w:rsidRPr="001857E2" w:rsidRDefault="000B4F95" w:rsidP="00537FAF">
            <w:r>
              <w:t>Apr</w:t>
            </w:r>
            <w:r w:rsidR="007609B3">
              <w:t xml:space="preserve"> </w:t>
            </w:r>
            <w:r>
              <w:t>26</w:t>
            </w:r>
            <w:r w:rsidR="00796579">
              <w:t>, 20</w:t>
            </w:r>
            <w:r w:rsidR="009222A0">
              <w:t>2</w:t>
            </w:r>
            <w:r>
              <w:t>2</w:t>
            </w:r>
          </w:p>
        </w:tc>
      </w:tr>
      <w:tr w:rsidR="00910EF6" w:rsidRPr="003524C2" w14:paraId="2B833BFF" w14:textId="77777777" w:rsidTr="00480F49">
        <w:tc>
          <w:tcPr>
            <w:tcW w:w="3239" w:type="dxa"/>
          </w:tcPr>
          <w:p w14:paraId="58C67A08" w14:textId="14901991" w:rsidR="00910EF6" w:rsidRPr="001857E2" w:rsidRDefault="00537FAF" w:rsidP="00537FAF">
            <w:r w:rsidRPr="007577CE">
              <w:t>20</w:t>
            </w:r>
            <w:r w:rsidR="009222A0">
              <w:t>2</w:t>
            </w:r>
            <w:r w:rsidR="00AE5BB4">
              <w:t>2</w:t>
            </w:r>
            <w:r w:rsidRPr="007577CE">
              <w:t xml:space="preserve">, April </w:t>
            </w:r>
            <w:r w:rsidR="00AE5BB4">
              <w:t xml:space="preserve">25 </w:t>
            </w:r>
            <w:r w:rsidR="009222A0">
              <w:t>-</w:t>
            </w:r>
            <w:r w:rsidR="00AE5BB4">
              <w:t xml:space="preserve"> July 30</w:t>
            </w:r>
          </w:p>
        </w:tc>
        <w:tc>
          <w:tcPr>
            <w:tcW w:w="3326" w:type="dxa"/>
          </w:tcPr>
          <w:p w14:paraId="51445BE6" w14:textId="77777777" w:rsidR="00910EF6" w:rsidRPr="001857E2" w:rsidRDefault="00910EF6" w:rsidP="00537FAF"/>
        </w:tc>
        <w:tc>
          <w:tcPr>
            <w:tcW w:w="3326" w:type="dxa"/>
          </w:tcPr>
          <w:p w14:paraId="46865BF9" w14:textId="59244382" w:rsidR="00910EF6" w:rsidRPr="001857E2" w:rsidRDefault="00910EF6" w:rsidP="00537FAF"/>
        </w:tc>
      </w:tr>
    </w:tbl>
    <w:p w14:paraId="52C1E1B7" w14:textId="704F31AB" w:rsidR="0069610A" w:rsidRDefault="00AE5BB4" w:rsidP="0069610A">
      <w:pPr>
        <w:pStyle w:val="Normal1"/>
        <w:ind w:firstLine="720"/>
        <w:jc w:val="center"/>
        <w:rPr>
          <w:rFonts w:ascii="Arial Narrow" w:eastAsia="Arial" w:hAnsi="Arial Narrow" w:cs="Arial"/>
          <w:color w:val="FFFFFF"/>
          <w:sz w:val="20"/>
          <w:szCs w:val="20"/>
          <w:highlight w:val="darkRed"/>
        </w:rPr>
      </w:pPr>
      <w:r>
        <w:rPr>
          <w:rFonts w:ascii="Cambria" w:hAnsi="Cambria"/>
          <w:noProof/>
        </w:rPr>
        <w:drawing>
          <wp:anchor distT="0" distB="0" distL="114300" distR="114300" simplePos="0" relativeHeight="251658242" behindDoc="0" locked="0" layoutInCell="1" allowOverlap="1" wp14:anchorId="07048F83" wp14:editId="02DD5A52">
            <wp:simplePos x="0" y="0"/>
            <wp:positionH relativeFrom="margin">
              <wp:posOffset>54286</wp:posOffset>
            </wp:positionH>
            <wp:positionV relativeFrom="paragraph">
              <wp:posOffset>50476</wp:posOffset>
            </wp:positionV>
            <wp:extent cx="6167120" cy="349885"/>
            <wp:effectExtent l="0" t="0" r="5080"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6167120" cy="349885"/>
                    </a:xfrm>
                    <a:prstGeom prst="rect">
                      <a:avLst/>
                    </a:prstGeom>
                    <a:noFill/>
                    <a:ln>
                      <a:noFill/>
                    </a:ln>
                  </pic:spPr>
                </pic:pic>
              </a:graphicData>
            </a:graphic>
          </wp:anchor>
        </w:drawing>
      </w:r>
    </w:p>
    <w:p w14:paraId="39A8714E" w14:textId="59496908" w:rsidR="003A0CDA" w:rsidRDefault="003A0CDA" w:rsidP="0069610A">
      <w:pPr>
        <w:pStyle w:val="Normal1"/>
        <w:ind w:firstLine="720"/>
        <w:jc w:val="center"/>
        <w:rPr>
          <w:rFonts w:ascii="Arial Narrow" w:eastAsia="Arial" w:hAnsi="Arial Narrow" w:cs="Arial"/>
          <w:color w:val="FFFFFF"/>
          <w:sz w:val="20"/>
          <w:szCs w:val="20"/>
          <w:highlight w:val="darkRed"/>
        </w:rPr>
      </w:pPr>
    </w:p>
    <w:p w14:paraId="1FC9D0B9" w14:textId="77777777" w:rsidR="00AE5BB4" w:rsidRPr="007577CE" w:rsidRDefault="00AE5BB4" w:rsidP="0069610A">
      <w:pPr>
        <w:pStyle w:val="Normal1"/>
        <w:ind w:firstLine="720"/>
        <w:jc w:val="center"/>
        <w:rPr>
          <w:rFonts w:ascii="Arial Narrow" w:eastAsia="Arial" w:hAnsi="Arial Narrow" w:cs="Arial"/>
          <w:color w:val="FFFFFF"/>
          <w:sz w:val="20"/>
          <w:szCs w:val="20"/>
          <w:highlight w:val="darkRed"/>
        </w:rPr>
      </w:pPr>
    </w:p>
    <w:p w14:paraId="35DD38FD" w14:textId="77777777" w:rsidR="00537FAF" w:rsidRPr="007D4C69" w:rsidRDefault="00537FAF" w:rsidP="00AF41EF">
      <w:pPr>
        <w:pStyle w:val="HeadingColoredBox"/>
        <w:rPr>
          <w:rFonts w:eastAsia="Arial"/>
        </w:rPr>
      </w:pPr>
      <w:r w:rsidRPr="00AF41EF">
        <w:rPr>
          <w:rFonts w:eastAsia="Arial"/>
        </w:rPr>
        <w:t>Mission and Purpose Statement of WCIU</w:t>
      </w:r>
    </w:p>
    <w:p w14:paraId="02E01CE1" w14:textId="77777777" w:rsidR="00537FAF" w:rsidRPr="007D4C69" w:rsidRDefault="00537FAF" w:rsidP="00845773">
      <w:pPr>
        <w:pStyle w:val="Normal1"/>
        <w:ind w:firstLine="720"/>
        <w:jc w:val="center"/>
        <w:rPr>
          <w:rFonts w:asciiTheme="majorBidi" w:hAnsiTheme="majorBidi" w:cstheme="majorBidi"/>
          <w:color w:val="FFFFFF"/>
          <w:sz w:val="20"/>
          <w:szCs w:val="20"/>
        </w:rPr>
      </w:pPr>
    </w:p>
    <w:p w14:paraId="6AC0847B" w14:textId="0B31A915" w:rsidR="00537FAF" w:rsidRDefault="00537FAF" w:rsidP="00845773">
      <w:pPr>
        <w:jc w:val="center"/>
        <w:rPr>
          <w:shd w:val="clear" w:color="auto" w:fill="F5F5F0"/>
        </w:rPr>
      </w:pPr>
      <w:r w:rsidRPr="007D4C69">
        <w:rPr>
          <w:shd w:val="clear" w:color="auto" w:fill="F5F5F0"/>
        </w:rPr>
        <w:t>WCIU provides innovative distance education programs to enhance the effectiveness of scholar practitioners as they serve with others to develop transformational solutions to the roots of human problems around the world.</w:t>
      </w:r>
    </w:p>
    <w:p w14:paraId="0B303CE9" w14:textId="77777777" w:rsidR="00574BFA" w:rsidRPr="007D4C69" w:rsidRDefault="00574BFA" w:rsidP="00845773">
      <w:pPr>
        <w:jc w:val="center"/>
      </w:pPr>
    </w:p>
    <w:p w14:paraId="76A74AFC" w14:textId="77777777" w:rsidR="00537FAF" w:rsidRPr="007D4C69" w:rsidRDefault="00537FAF" w:rsidP="00AF41EF">
      <w:pPr>
        <w:pStyle w:val="HeadingColoredBox"/>
      </w:pPr>
      <w:r w:rsidRPr="007D4C69">
        <w:t>Master of Arts in International Development: Transformational Urban Leadership focus</w:t>
      </w:r>
    </w:p>
    <w:p w14:paraId="127F0110" w14:textId="662131CC" w:rsidR="002D175D" w:rsidRDefault="00537FAF" w:rsidP="00F77A3E">
      <w:pPr>
        <w:jc w:val="center"/>
      </w:pPr>
      <w:r w:rsidRPr="007D4C69">
        <w:t>The aim of the MA in Transformational Urban Leadership is to increase the capacity of emergent leaders among urban poor movements with wisdom, knowledge, character and skill.</w:t>
      </w:r>
    </w:p>
    <w:p w14:paraId="18A8350F" w14:textId="226186D9" w:rsidR="00015085" w:rsidRPr="001857E2" w:rsidRDefault="00015085" w:rsidP="00B0611C">
      <w:pPr>
        <w:pStyle w:val="Heading1"/>
      </w:pPr>
      <w:r w:rsidRPr="001857E2">
        <w:t>Section 1 – Course Overview</w:t>
      </w:r>
    </w:p>
    <w:p w14:paraId="64422375" w14:textId="03643546" w:rsidR="00E92ECB" w:rsidRPr="007577CE" w:rsidRDefault="00F801E6" w:rsidP="00B0611C">
      <w:pPr>
        <w:pStyle w:val="Heading2"/>
      </w:pPr>
      <w:r>
        <w:t>A</w:t>
      </w:r>
      <w:r w:rsidR="00B0611C">
        <w:t xml:space="preserve">. </w:t>
      </w:r>
      <w:r w:rsidR="00E92ECB" w:rsidRPr="007577CE">
        <w:t>Course Description</w:t>
      </w:r>
    </w:p>
    <w:p w14:paraId="7C9182EA" w14:textId="309CE0B0" w:rsidR="00462808" w:rsidRPr="00AD40BD" w:rsidRDefault="00E92ECB" w:rsidP="00E00399">
      <w:pPr>
        <w:rPr>
          <w:shd w:val="clear" w:color="auto" w:fill="FFFFFF"/>
        </w:rPr>
      </w:pPr>
      <w:r w:rsidRPr="007577CE">
        <w:rPr>
          <w:shd w:val="clear" w:color="auto" w:fill="FFFFFF"/>
        </w:rPr>
        <w:t>This course applies a story-telling approach to the process of entering poor communities and developing holistic poor peoples' churches in ways faithful to the values and goals of the Kingdom of God. Entrance, proclamation, and discipleship are considered in relation to the processes of small-group formation and leadership development.</w:t>
      </w:r>
    </w:p>
    <w:p w14:paraId="40309C59" w14:textId="138AA2F5" w:rsidR="00E92ECB" w:rsidRPr="007577CE" w:rsidRDefault="00F801E6" w:rsidP="00B0611C">
      <w:pPr>
        <w:pStyle w:val="Heading2"/>
      </w:pPr>
      <w:r>
        <w:t>B</w:t>
      </w:r>
      <w:r w:rsidR="00B0611C">
        <w:t xml:space="preserve">. </w:t>
      </w:r>
      <w:r w:rsidR="004B1F2E">
        <w:t>Course Rationale</w:t>
      </w:r>
    </w:p>
    <w:p w14:paraId="23EAD162" w14:textId="2BCC8367" w:rsidR="00E92ECB" w:rsidRDefault="00574BFA" w:rsidP="00E00399">
      <w:r>
        <w:rPr>
          <w:noProof/>
        </w:rPr>
        <w:lastRenderedPageBreak/>
        <w:drawing>
          <wp:anchor distT="0" distB="0" distL="114300" distR="114300" simplePos="0" relativeHeight="251658240" behindDoc="0" locked="0" layoutInCell="1" allowOverlap="1" wp14:anchorId="7964CAC5" wp14:editId="66808F5A">
            <wp:simplePos x="0" y="0"/>
            <wp:positionH relativeFrom="column">
              <wp:posOffset>4279265</wp:posOffset>
            </wp:positionH>
            <wp:positionV relativeFrom="paragraph">
              <wp:posOffset>90359</wp:posOffset>
            </wp:positionV>
            <wp:extent cx="1821180" cy="1365885"/>
            <wp:effectExtent l="0" t="0" r="7620" b="5715"/>
            <wp:wrapSquare wrapText="bothSides"/>
            <wp:docPr id="5" name="Picture 5" descr="A group of people standing in front of a crow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astors_at_worship_time_at_pastors_conference.JPG"/>
                    <pic:cNvPicPr/>
                  </pic:nvPicPr>
                  <pic:blipFill>
                    <a:blip r:embed="rId13"/>
                    <a:stretch>
                      <a:fillRect/>
                    </a:stretch>
                  </pic:blipFill>
                  <pic:spPr>
                    <a:xfrm>
                      <a:off x="0" y="0"/>
                      <a:ext cx="1821180" cy="1365885"/>
                    </a:xfrm>
                    <a:prstGeom prst="rect">
                      <a:avLst/>
                    </a:prstGeom>
                  </pic:spPr>
                </pic:pic>
              </a:graphicData>
            </a:graphic>
          </wp:anchor>
        </w:drawing>
      </w:r>
      <w:r w:rsidR="00E92ECB" w:rsidRPr="007577CE">
        <w:t xml:space="preserve">This involves student participation in a mentored church planting team across the first </w:t>
      </w:r>
      <w:r w:rsidR="00B64261">
        <w:t xml:space="preserve">or second </w:t>
      </w:r>
      <w:r w:rsidR="00E92ECB" w:rsidRPr="007577CE">
        <w:t>semester of the degree</w:t>
      </w:r>
      <w:r w:rsidR="00B50F42">
        <w:t>.</w:t>
      </w:r>
    </w:p>
    <w:p w14:paraId="0700572B" w14:textId="220494BE" w:rsidR="00E92ECB" w:rsidRDefault="00574BFA" w:rsidP="00E00399">
      <w:r>
        <w:rPr>
          <w:noProof/>
        </w:rPr>
        <mc:AlternateContent>
          <mc:Choice Requires="wps">
            <w:drawing>
              <wp:anchor distT="0" distB="0" distL="114300" distR="114300" simplePos="0" relativeHeight="251658241" behindDoc="0" locked="0" layoutInCell="1" allowOverlap="1" wp14:anchorId="01987FE5" wp14:editId="680A04CB">
                <wp:simplePos x="0" y="0"/>
                <wp:positionH relativeFrom="column">
                  <wp:posOffset>4292236</wp:posOffset>
                </wp:positionH>
                <wp:positionV relativeFrom="paragraph">
                  <wp:posOffset>923699</wp:posOffset>
                </wp:positionV>
                <wp:extent cx="1821180" cy="635"/>
                <wp:effectExtent l="0" t="0" r="7620" b="0"/>
                <wp:wrapSquare wrapText="bothSides"/>
                <wp:docPr id="1" name="Text Box 1"/>
                <wp:cNvGraphicFramePr/>
                <a:graphic xmlns:a="http://schemas.openxmlformats.org/drawingml/2006/main">
                  <a:graphicData uri="http://schemas.microsoft.com/office/word/2010/wordprocessingShape">
                    <wps:wsp>
                      <wps:cNvSpPr txBox="1"/>
                      <wps:spPr>
                        <a:xfrm>
                          <a:off x="0" y="0"/>
                          <a:ext cx="1821180" cy="635"/>
                        </a:xfrm>
                        <a:prstGeom prst="rect">
                          <a:avLst/>
                        </a:prstGeom>
                        <a:solidFill>
                          <a:prstClr val="white"/>
                        </a:solidFill>
                        <a:ln>
                          <a:noFill/>
                        </a:ln>
                      </wps:spPr>
                      <wps:txbx>
                        <w:txbxContent>
                          <w:p w14:paraId="3C8BAEA6" w14:textId="19909477" w:rsidR="008E0B85" w:rsidRPr="00427854" w:rsidRDefault="008E0B85" w:rsidP="008E0B85">
                            <w:pPr>
                              <w:pStyle w:val="Caption"/>
                              <w:rPr>
                                <w:noProof/>
                                <w:sz w:val="20"/>
                                <w:szCs w:val="20"/>
                              </w:rPr>
                            </w:pPr>
                            <w:r>
                              <w:t xml:space="preserve">Figure </w:t>
                            </w:r>
                            <w:fldSimple w:instr=" SEQ Figure \* ARABIC ">
                              <w:r w:rsidR="000B38C5">
                                <w:rPr>
                                  <w:noProof/>
                                </w:rPr>
                                <w:t>1</w:t>
                              </w:r>
                            </w:fldSimple>
                            <w:r>
                              <w:t xml:space="preserve"> Indian slum pastors at worship, Hyderabad</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type w14:anchorId="01987FE5" id="_x0000_t202" coordsize="21600,21600" o:spt="202" path="m,l,21600r21600,l21600,xe">
                <v:stroke joinstyle="miter"/>
                <v:path gradientshapeok="t" o:connecttype="rect"/>
              </v:shapetype>
              <v:shape id="Text Box 1" o:spid="_x0000_s1026" type="#_x0000_t202" style="position:absolute;margin-left:337.95pt;margin-top:72.75pt;width:143.4pt;height:.05pt;z-index:251658241;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6X7TOFAIAADgEAAAOAAAAZHJzL2Uyb0RvYy54bWysU8GK2zAQvRf6D0L3xklKl2DiLGmWlELY&#13;&#10;XciWPSuyFBtkjTpSYqdf35FsJ+22p9KLPNaM3mjee1red41hZ4W+Blvw2WTKmbISytoeC/7tZfth&#13;&#10;wZkPwpbCgFUFvyjP71fv3y1bl6s5VGBKhYxArM9bV/AqBJdnmZeVaoSfgFOWkhqwEYF+8ZiVKFpC&#13;&#10;b0w2n07vshawdAhSeU+7D32SrxK+1kqGJ629CswUnO4W0oppPcQ1Wy1FfkThqloO1xD/cItG1Jaa&#13;&#10;XqEeRBDshPUfUE0tETzoMJHQZKB1LVWagaaZTd9Ms6+EU2kWIse7K03+/8HKx/PePSML3WfoSMBI&#13;&#10;SOt87mkzztNpbOKXbsooTxRerrSpLjAZDy3ms9mCUpJydx8/RYzsdtShD18UNCwGBUfSJFElzjsf&#13;&#10;+tKxJHbyYOpyWxsTf2JiY5CdBenXVnVQA/hvVcbGWgvxVA8Yd7LbHDEK3aEbhjtAeaGZEXo7eCe3&#13;&#10;NTXaCR+eBZL+NAt5OjzRog20BYch4qwC/PG3/VhPslCWs5b8VHD//SRQcWa+WhIsmm8McAwOY2BP&#13;&#10;zQZoxBm9FidTSAcwmDHUCM0rWX0du1BKWEm9Ch7GcBN6V9NTkWq9TkVkMSfCzu6djNAjoS/dq0A3&#13;&#10;yBFIxUcYnSbyN6r0tUkXtz4FojhJFgntWRx4Jnsm0YenFP3/63+quj341U8AAAD//wMAUEsDBBQA&#13;&#10;BgAIAAAAIQALt6AA5QAAABABAAAPAAAAZHJzL2Rvd25yZXYueG1sTE89T8MwEN2R+A/WIbGg1qEk&#13;&#10;Lk3jVFWBoSwVaRc2N3bjQGxHttOGf8/BAstJd+/d+yhWo+nIWfnQOsvhfpoAUbZ2srUNh8P+ZfII&#13;&#10;JERhpeicVRy+VIBVeX1ViFy6i31T5yo2BEVsyAUHHWOfUxpqrYwIU9cri9jJeSMirr6h0osLipuO&#13;&#10;zpKEUSNaiw5a9GqjVf1ZDYbDLn3f6bvh9Py6Th/89jBs2EdTcX57Mz4tcayXQKIa498H/HTA/FBi&#13;&#10;sKMbrAyk48Dm2QKpCKRZBgQZCzabAzn+XhjQsqD/i5TfAAAA//8DAFBLAQItABQABgAIAAAAIQC2&#13;&#10;gziS/gAAAOEBAAATAAAAAAAAAAAAAAAAAAAAAABbQ29udGVudF9UeXBlc10ueG1sUEsBAi0AFAAG&#13;&#10;AAgAAAAhADj9If/WAAAAlAEAAAsAAAAAAAAAAAAAAAAALwEAAF9yZWxzLy5yZWxzUEsBAi0AFAAG&#13;&#10;AAgAAAAhALpftM4UAgAAOAQAAA4AAAAAAAAAAAAAAAAALgIAAGRycy9lMm9Eb2MueG1sUEsBAi0A&#13;&#10;FAAGAAgAAAAhAAu3oADlAAAAEAEAAA8AAAAAAAAAAAAAAAAAbgQAAGRycy9kb3ducmV2LnhtbFBL&#13;&#10;BQYAAAAABAAEAPMAAACABQAAAAA=&#13;&#10;" stroked="f">
                <v:textbox style="mso-fit-shape-to-text:t" inset="0,0,0,0">
                  <w:txbxContent>
                    <w:p w14:paraId="3C8BAEA6" w14:textId="19909477" w:rsidR="008E0B85" w:rsidRPr="00427854" w:rsidRDefault="008E0B85" w:rsidP="008E0B85">
                      <w:pPr>
                        <w:pStyle w:val="Caption"/>
                        <w:rPr>
                          <w:noProof/>
                          <w:sz w:val="20"/>
                          <w:szCs w:val="20"/>
                        </w:rPr>
                      </w:pPr>
                      <w:r>
                        <w:t xml:space="preserve">Figure </w:t>
                      </w:r>
                      <w:fldSimple w:instr=" SEQ Figure \* ARABIC ">
                        <w:r w:rsidR="000B38C5">
                          <w:rPr>
                            <w:noProof/>
                          </w:rPr>
                          <w:t>1</w:t>
                        </w:r>
                      </w:fldSimple>
                      <w:r>
                        <w:t xml:space="preserve"> Indian slum pastors at worship, Hyderabad</w:t>
                      </w:r>
                    </w:p>
                  </w:txbxContent>
                </v:textbox>
                <w10:wrap type="square"/>
              </v:shape>
            </w:pict>
          </mc:Fallback>
        </mc:AlternateContent>
      </w:r>
      <w:r w:rsidR="00E92ECB" w:rsidRPr="007577CE">
        <w:t xml:space="preserve">A core assumption of the MATUL program is of the primary and long-term instrumentality of Christian communities of faith, love and hope among the urban poor in seeking sustainable transformation. This course focuses on the multiplication of movements of such congregations as the catalyst and Kingdom foretaste of the social, </w:t>
      </w:r>
      <w:proofErr w:type="gramStart"/>
      <w:r w:rsidR="00E92ECB" w:rsidRPr="007577CE">
        <w:t>economic</w:t>
      </w:r>
      <w:proofErr w:type="gramEnd"/>
      <w:r w:rsidR="00E92ECB" w:rsidRPr="007577CE">
        <w:t xml:space="preserve"> and spiritual realities that over time are to be extended to the larger slum communities, city and nation.</w:t>
      </w:r>
    </w:p>
    <w:p w14:paraId="64897A33" w14:textId="77777777" w:rsidR="00AD40BD" w:rsidRPr="007577CE" w:rsidRDefault="00AD40BD" w:rsidP="00E00399"/>
    <w:p w14:paraId="72AEB47A" w14:textId="54088DDE" w:rsidR="00E92ECB" w:rsidRPr="007577CE" w:rsidRDefault="00E92ECB" w:rsidP="00E92ECB">
      <w:pPr>
        <w:pStyle w:val="Normal12ptBlack"/>
      </w:pPr>
      <w:r w:rsidRPr="007577CE">
        <w:t xml:space="preserve">The course is </w:t>
      </w:r>
      <w:r w:rsidR="00085D2C" w:rsidRPr="007577CE">
        <w:t>a</w:t>
      </w:r>
      <w:r w:rsidRPr="007577CE">
        <w:t xml:space="preserve"> foundational course introducing themes in the degree. It develops the theme of the Kingdom of God (TUL500) as a basis for practical experiences in entering poor communities and developing holistic poor peoples' churches. Current debate on the nature of the healthy, organic (Shwartz), simple (Cole), emergent, house church (Lim) and traditional Western church is examined in relationship to the formation of Poor Peoples Church Movements (Grigg).  Entrance models (Jesus, Paul, Hiebert, Brewster) are introduced. Church planting models (Hesselgrave, Stefan, Grigg) develop elements of proclamation, power evangelism, public evangelism, discipleship (</w:t>
      </w:r>
      <w:proofErr w:type="spellStart"/>
      <w:r w:rsidRPr="007577CE">
        <w:t>Eims</w:t>
      </w:r>
      <w:proofErr w:type="spellEnd"/>
      <w:r w:rsidRPr="007577CE">
        <w:t>, Coleman) of the poor and lead to practical processes of cell group, fellowship and structured church development in theory and in practical work assignments.  Particular attention is paid to formation of non-formal networks in highly oppressive religious and political contexts (Livingstone).</w:t>
      </w:r>
    </w:p>
    <w:p w14:paraId="334E9389" w14:textId="77777777" w:rsidR="00E92ECB" w:rsidRPr="007577CE" w:rsidRDefault="00E92ECB" w:rsidP="00E92ECB">
      <w:pPr>
        <w:pStyle w:val="Normal12ptBlack"/>
      </w:pPr>
    </w:p>
    <w:p w14:paraId="61396D7B" w14:textId="038E7E07" w:rsidR="00E92ECB" w:rsidRDefault="00E92ECB" w:rsidP="00834440">
      <w:pPr>
        <w:pStyle w:val="Normal12ptBlack"/>
      </w:pPr>
      <w:r w:rsidRPr="007577CE">
        <w:t>Church-based community development (developed further in TUL630) among the poor is introduced, beginning with the development of deacons as social entrepreneurs (Grigg) and elders, and patterns of leadership training based on the role of the Holy Spirit and the five leadership giftings. These are related back to sociological (Gerlach and Hine) and community organisation (Alinsky et al) models of leadership emergence (developed further in TUL620).  The theology of the Kingdom of God (TUL500) is related to practical aspects of pastoral issues in ministering among the urban poor: cooperative economics (Grigg) (TUL560), land rights (Grigg) (TUL665), poverty, justice, oppression (Hanks, Tamez), suffering, cash flows (Grigg), etc.</w:t>
      </w:r>
    </w:p>
    <w:p w14:paraId="0C85728A" w14:textId="77777777" w:rsidR="00060430" w:rsidRPr="007577CE" w:rsidRDefault="00060430" w:rsidP="00834440">
      <w:pPr>
        <w:pStyle w:val="Normal12ptBlack"/>
      </w:pPr>
    </w:p>
    <w:p w14:paraId="65819C78" w14:textId="6130B521" w:rsidR="004B1F2E" w:rsidRDefault="00F801E6" w:rsidP="00B0611C">
      <w:pPr>
        <w:pStyle w:val="Heading2"/>
      </w:pPr>
      <w:r>
        <w:t>C</w:t>
      </w:r>
      <w:r w:rsidR="00B0611C">
        <w:t xml:space="preserve">. </w:t>
      </w:r>
      <w:r w:rsidR="00C12768">
        <w:t xml:space="preserve">Course Delivery </w:t>
      </w:r>
      <w:r w:rsidR="00C22851">
        <w:t>(or Pedagogy)</w:t>
      </w:r>
    </w:p>
    <w:p w14:paraId="3B609705" w14:textId="77777777" w:rsidR="00060430" w:rsidRDefault="00060430" w:rsidP="00E92ECB">
      <w:pPr>
        <w:pStyle w:val="Normal12ptBlack"/>
        <w:rPr>
          <w:b/>
          <w:bCs/>
        </w:rPr>
      </w:pPr>
    </w:p>
    <w:p w14:paraId="732A038A" w14:textId="1A700A9C" w:rsidR="00E92ECB" w:rsidRPr="007577CE" w:rsidRDefault="00E92ECB" w:rsidP="00E92ECB">
      <w:pPr>
        <w:pStyle w:val="Normal12ptBlack"/>
      </w:pPr>
      <w:r w:rsidRPr="00AF41EF">
        <w:rPr>
          <w:b/>
          <w:bCs/>
        </w:rPr>
        <w:t xml:space="preserve">Style of </w:t>
      </w:r>
      <w:r w:rsidR="0071244C">
        <w:rPr>
          <w:b/>
          <w:bCs/>
        </w:rPr>
        <w:t xml:space="preserve">Online Face to Face </w:t>
      </w:r>
      <w:r w:rsidR="00843244">
        <w:rPr>
          <w:b/>
          <w:bCs/>
        </w:rPr>
        <w:t>and Action-reflection</w:t>
      </w:r>
      <w:r w:rsidRPr="00AF41EF">
        <w:rPr>
          <w:b/>
          <w:bCs/>
        </w:rPr>
        <w:t xml:space="preserve"> Delivery:</w:t>
      </w:r>
      <w:r w:rsidRPr="007577CE">
        <w:t xml:space="preserve"> The teaching component of his course will utilize a story-telling process of learning, building from the stories of lecturer, scripture and students to develop a theology and strategy for Church-planting among semi-literate slum culture (See the Transformational Conversations approach (Grigg) in TUL500). </w:t>
      </w:r>
    </w:p>
    <w:p w14:paraId="2DD6A8A4" w14:textId="77777777" w:rsidR="00E92ECB" w:rsidRPr="007577CE" w:rsidRDefault="00E92ECB" w:rsidP="00E92ECB">
      <w:pPr>
        <w:pStyle w:val="Normal12ptBlack"/>
      </w:pPr>
    </w:p>
    <w:p w14:paraId="1F105773" w14:textId="33FEB118" w:rsidR="00E92ECB" w:rsidRPr="007577CE" w:rsidRDefault="00E92ECB" w:rsidP="00E92ECB">
      <w:pPr>
        <w:pStyle w:val="Normal12ptBlack"/>
      </w:pPr>
      <w:r w:rsidRPr="007577CE">
        <w:lastRenderedPageBreak/>
        <w:t xml:space="preserve">The course will focus both on theory and design of practical outcomes.  It involves a practicum working as, or under, a </w:t>
      </w:r>
      <w:proofErr w:type="spellStart"/>
      <w:r w:rsidRPr="007577CE">
        <w:t>churchplanter</w:t>
      </w:r>
      <w:proofErr w:type="spellEnd"/>
      <w:r w:rsidRPr="007577CE">
        <w:t>, with integration of theory and praxis at the end of the course.</w:t>
      </w:r>
    </w:p>
    <w:p w14:paraId="0116BB8B" w14:textId="7692D044" w:rsidR="00593942" w:rsidRPr="007577CE" w:rsidRDefault="00F801E6" w:rsidP="00B0611C">
      <w:pPr>
        <w:pStyle w:val="Heading2"/>
      </w:pPr>
      <w:r>
        <w:t>D</w:t>
      </w:r>
      <w:r w:rsidR="00B0611C">
        <w:t xml:space="preserve">. </w:t>
      </w:r>
      <w:r w:rsidR="00593942" w:rsidRPr="007577CE">
        <w:t xml:space="preserve">Course </w:t>
      </w:r>
      <w:r w:rsidR="00E27827">
        <w:t>Schedule &amp; Assignments</w:t>
      </w:r>
    </w:p>
    <w:tbl>
      <w:tblPr>
        <w:tblW w:w="9265" w:type="dxa"/>
        <w:jc w:val="center"/>
        <w:tblBorders>
          <w:top w:val="single" w:sz="4" w:space="0" w:color="000000"/>
          <w:left w:val="single" w:sz="4" w:space="0" w:color="000000"/>
          <w:bottom w:val="single" w:sz="6" w:space="0" w:color="000000"/>
          <w:right w:val="single" w:sz="4" w:space="0" w:color="000000"/>
          <w:insideH w:val="single" w:sz="6" w:space="0" w:color="000000"/>
          <w:insideV w:val="single" w:sz="6" w:space="0" w:color="000000"/>
        </w:tblBorders>
        <w:tblLook w:val="00A0" w:firstRow="1" w:lastRow="0" w:firstColumn="1" w:lastColumn="0" w:noHBand="0" w:noVBand="0"/>
      </w:tblPr>
      <w:tblGrid>
        <w:gridCol w:w="1006"/>
        <w:gridCol w:w="950"/>
        <w:gridCol w:w="2633"/>
        <w:gridCol w:w="4676"/>
      </w:tblGrid>
      <w:tr w:rsidR="008A4B46" w:rsidRPr="007577CE" w14:paraId="7118009E" w14:textId="017CF155" w:rsidTr="007609B3">
        <w:trPr>
          <w:tblHeader/>
          <w:jc w:val="center"/>
        </w:trPr>
        <w:tc>
          <w:tcPr>
            <w:tcW w:w="1019" w:type="dxa"/>
            <w:tcBorders>
              <w:top w:val="single" w:sz="4" w:space="0" w:color="000000" w:themeColor="text1"/>
            </w:tcBorders>
            <w:shd w:val="clear" w:color="auto" w:fill="C2D69B" w:themeFill="accent3" w:themeFillTint="99"/>
          </w:tcPr>
          <w:p w14:paraId="642C1642" w14:textId="620E55D1" w:rsidR="008A4B46" w:rsidRPr="008D2D7C" w:rsidRDefault="008A4B46" w:rsidP="00AF41EF">
            <w:pPr>
              <w:pStyle w:val="TableHeader"/>
            </w:pPr>
            <w:r>
              <w:t>Week</w:t>
            </w:r>
          </w:p>
        </w:tc>
        <w:tc>
          <w:tcPr>
            <w:tcW w:w="781" w:type="dxa"/>
            <w:tcBorders>
              <w:top w:val="single" w:sz="4" w:space="0" w:color="000000" w:themeColor="text1"/>
            </w:tcBorders>
            <w:shd w:val="clear" w:color="auto" w:fill="C2D69B" w:themeFill="accent3" w:themeFillTint="99"/>
          </w:tcPr>
          <w:p w14:paraId="0BBA2F51" w14:textId="25CB16E2" w:rsidR="005E3241" w:rsidRDefault="005E3241" w:rsidP="00AF41EF">
            <w:pPr>
              <w:pStyle w:val="TableHeader"/>
            </w:pPr>
            <w:r>
              <w:t>Date Started</w:t>
            </w:r>
          </w:p>
        </w:tc>
        <w:tc>
          <w:tcPr>
            <w:tcW w:w="2662" w:type="dxa"/>
            <w:tcBorders>
              <w:top w:val="single" w:sz="4" w:space="0" w:color="000000" w:themeColor="text1"/>
            </w:tcBorders>
            <w:shd w:val="clear" w:color="auto" w:fill="C2D69B" w:themeFill="accent3" w:themeFillTint="99"/>
          </w:tcPr>
          <w:p w14:paraId="0A5ECDE0" w14:textId="49423363" w:rsidR="008A4B46" w:rsidRPr="00AD40BD" w:rsidRDefault="008A4B46" w:rsidP="00AF41EF">
            <w:pPr>
              <w:pStyle w:val="TableHeader"/>
              <w:rPr>
                <w:sz w:val="20"/>
                <w:szCs w:val="20"/>
              </w:rPr>
            </w:pPr>
            <w:r w:rsidRPr="00AD40BD">
              <w:rPr>
                <w:sz w:val="20"/>
                <w:szCs w:val="20"/>
              </w:rPr>
              <w:t>Topics</w:t>
            </w:r>
          </w:p>
        </w:tc>
        <w:tc>
          <w:tcPr>
            <w:tcW w:w="4803" w:type="dxa"/>
            <w:tcBorders>
              <w:top w:val="single" w:sz="4" w:space="0" w:color="000000" w:themeColor="text1"/>
            </w:tcBorders>
            <w:shd w:val="clear" w:color="auto" w:fill="C2D69B" w:themeFill="accent3" w:themeFillTint="99"/>
          </w:tcPr>
          <w:p w14:paraId="03F6F659" w14:textId="268A4335" w:rsidR="005E3241" w:rsidRDefault="007609B3" w:rsidP="00AF41EF">
            <w:pPr>
              <w:pStyle w:val="TableHeader"/>
            </w:pPr>
            <w:r>
              <w:t>Readings</w:t>
            </w:r>
          </w:p>
        </w:tc>
      </w:tr>
      <w:tr w:rsidR="008A4B46" w:rsidRPr="007577CE" w14:paraId="09CE8546" w14:textId="5EA80939" w:rsidTr="007609B3">
        <w:trPr>
          <w:jc w:val="center"/>
        </w:trPr>
        <w:tc>
          <w:tcPr>
            <w:tcW w:w="1019" w:type="dxa"/>
            <w:shd w:val="clear" w:color="auto" w:fill="auto"/>
          </w:tcPr>
          <w:p w14:paraId="40DCAFB3" w14:textId="77777777" w:rsidR="008A4B46" w:rsidRPr="007577CE" w:rsidRDefault="008A4B46" w:rsidP="00E00399">
            <w:r w:rsidRPr="007577CE">
              <w:t>1</w:t>
            </w:r>
          </w:p>
        </w:tc>
        <w:tc>
          <w:tcPr>
            <w:tcW w:w="781" w:type="dxa"/>
          </w:tcPr>
          <w:p w14:paraId="1953D972" w14:textId="77777777" w:rsidR="005E3241" w:rsidRPr="005E3241" w:rsidDel="009676A1" w:rsidRDefault="005E3241" w:rsidP="00E00399">
            <w:pPr>
              <w:rPr>
                <w:b/>
                <w:bCs/>
              </w:rPr>
            </w:pPr>
          </w:p>
        </w:tc>
        <w:tc>
          <w:tcPr>
            <w:tcW w:w="2662" w:type="dxa"/>
            <w:tcBorders>
              <w:top w:val="single" w:sz="6" w:space="0" w:color="000000" w:themeColor="text1"/>
            </w:tcBorders>
            <w:shd w:val="clear" w:color="auto" w:fill="F2DBDB" w:themeFill="accent2" w:themeFillTint="33"/>
          </w:tcPr>
          <w:p w14:paraId="6D4D3B12" w14:textId="794CAC26" w:rsidR="008A4B46" w:rsidRPr="00AD40BD" w:rsidRDefault="009676A1" w:rsidP="00E00399">
            <w:pPr>
              <w:rPr>
                <w:sz w:val="20"/>
                <w:szCs w:val="20"/>
              </w:rPr>
            </w:pPr>
            <w:r w:rsidRPr="00AD40BD">
              <w:rPr>
                <w:b/>
                <w:sz w:val="20"/>
                <w:szCs w:val="20"/>
              </w:rPr>
              <w:t>P</w:t>
            </w:r>
            <w:r w:rsidRPr="00AD40BD">
              <w:rPr>
                <w:sz w:val="20"/>
                <w:szCs w:val="20"/>
              </w:rPr>
              <w:t>lacing Biblical Foundations</w:t>
            </w:r>
          </w:p>
          <w:p w14:paraId="46E00199" w14:textId="1031F6B8" w:rsidR="008A4B46" w:rsidRPr="00AD40BD" w:rsidRDefault="008A4B46" w:rsidP="00E00399">
            <w:pPr>
              <w:rPr>
                <w:sz w:val="20"/>
                <w:szCs w:val="20"/>
              </w:rPr>
            </w:pPr>
            <w:r w:rsidRPr="00AD40BD">
              <w:rPr>
                <w:sz w:val="20"/>
                <w:szCs w:val="20"/>
              </w:rPr>
              <w:t xml:space="preserve">Story of Forming a </w:t>
            </w:r>
            <w:r w:rsidRPr="00AD40BD">
              <w:rPr>
                <w:b/>
                <w:sz w:val="20"/>
                <w:szCs w:val="20"/>
              </w:rPr>
              <w:t>P</w:t>
            </w:r>
            <w:r w:rsidRPr="00AD40BD">
              <w:rPr>
                <w:sz w:val="20"/>
                <w:szCs w:val="20"/>
              </w:rPr>
              <w:t xml:space="preserve">oor </w:t>
            </w:r>
            <w:r w:rsidRPr="00AD40BD">
              <w:rPr>
                <w:b/>
                <w:sz w:val="20"/>
                <w:szCs w:val="20"/>
              </w:rPr>
              <w:t>P</w:t>
            </w:r>
            <w:r w:rsidRPr="00AD40BD">
              <w:rPr>
                <w:sz w:val="20"/>
                <w:szCs w:val="20"/>
              </w:rPr>
              <w:t>eoples’ Church</w:t>
            </w:r>
          </w:p>
        </w:tc>
        <w:tc>
          <w:tcPr>
            <w:tcW w:w="4803" w:type="dxa"/>
            <w:tcBorders>
              <w:top w:val="single" w:sz="6" w:space="0" w:color="000000" w:themeColor="text1"/>
            </w:tcBorders>
            <w:shd w:val="clear" w:color="auto" w:fill="F2DBDB" w:themeFill="accent2" w:themeFillTint="33"/>
          </w:tcPr>
          <w:p w14:paraId="0ECE8CDB" w14:textId="77777777" w:rsidR="007609B3" w:rsidRPr="007577CE" w:rsidRDefault="007609B3" w:rsidP="007609B3">
            <w:pPr>
              <w:spacing w:beforeLines="1" w:before="2" w:afterLines="1" w:after="2"/>
              <w:rPr>
                <w:rFonts w:eastAsia="Times New Roman"/>
                <w:sz w:val="16"/>
              </w:rPr>
            </w:pPr>
            <w:r w:rsidRPr="007577CE">
              <w:rPr>
                <w:rFonts w:eastAsia="Times New Roman"/>
                <w:sz w:val="16"/>
              </w:rPr>
              <w:t>Pre-Course Preparation</w:t>
            </w:r>
            <w:r w:rsidRPr="007577CE">
              <w:rPr>
                <w:rFonts w:eastAsia="Times New Roman"/>
                <w:sz w:val="16"/>
              </w:rPr>
              <w:br/>
              <w:t>Browse three of the following:</w:t>
            </w:r>
          </w:p>
          <w:p w14:paraId="24FE5DF7" w14:textId="77777777" w:rsidR="007609B3" w:rsidRPr="007577CE" w:rsidRDefault="007609B3" w:rsidP="007609B3">
            <w:pPr>
              <w:numPr>
                <w:ilvl w:val="0"/>
                <w:numId w:val="4"/>
              </w:numPr>
              <w:spacing w:beforeLines="1" w:before="2" w:afterLines="1" w:after="2"/>
              <w:rPr>
                <w:rFonts w:eastAsia="Times New Roman"/>
                <w:sz w:val="16"/>
              </w:rPr>
            </w:pPr>
            <w:r w:rsidRPr="007577CE">
              <w:rPr>
                <w:rFonts w:eastAsia="Times New Roman"/>
                <w:sz w:val="16"/>
              </w:rPr>
              <w:t xml:space="preserve">Grigg, Viv. (2004). </w:t>
            </w:r>
            <w:r w:rsidRPr="007268D1">
              <w:rPr>
                <w:rFonts w:eastAsia="Times New Roman"/>
                <w:i/>
                <w:iCs/>
                <w:sz w:val="16"/>
              </w:rPr>
              <w:t>Cry of the urban poor</w:t>
            </w:r>
            <w:r w:rsidRPr="007577CE">
              <w:rPr>
                <w:rFonts w:eastAsia="Times New Roman"/>
                <w:sz w:val="16"/>
              </w:rPr>
              <w:t xml:space="preserve">. USA: Authentic. </w:t>
            </w:r>
          </w:p>
          <w:p w14:paraId="4D678D3E" w14:textId="77777777" w:rsidR="007609B3" w:rsidRPr="007577CE" w:rsidRDefault="007609B3" w:rsidP="007609B3">
            <w:pPr>
              <w:numPr>
                <w:ilvl w:val="0"/>
                <w:numId w:val="4"/>
              </w:numPr>
              <w:spacing w:beforeLines="1" w:before="2" w:afterLines="1" w:after="2"/>
              <w:rPr>
                <w:rFonts w:eastAsia="Times New Roman"/>
                <w:sz w:val="16"/>
              </w:rPr>
            </w:pPr>
            <w:r w:rsidRPr="007577CE">
              <w:rPr>
                <w:rFonts w:eastAsia="Times New Roman"/>
                <w:sz w:val="16"/>
              </w:rPr>
              <w:t xml:space="preserve">Craig Ott and Gene Wilson, (2011) </w:t>
            </w:r>
            <w:r w:rsidRPr="007268D1">
              <w:rPr>
                <w:rFonts w:eastAsia="Times New Roman"/>
                <w:i/>
                <w:iCs/>
                <w:sz w:val="16"/>
              </w:rPr>
              <w:t>Global church planting: Biblical principles and best practices for multiplication</w:t>
            </w:r>
            <w:r w:rsidRPr="007577CE">
              <w:rPr>
                <w:rFonts w:eastAsia="Times New Roman"/>
                <w:sz w:val="16"/>
              </w:rPr>
              <w:t xml:space="preserve">. Grand Rapids: Baker Academic. </w:t>
            </w:r>
          </w:p>
          <w:p w14:paraId="18A26C6D" w14:textId="77777777" w:rsidR="007609B3" w:rsidRPr="007577CE" w:rsidRDefault="007609B3" w:rsidP="007609B3">
            <w:pPr>
              <w:numPr>
                <w:ilvl w:val="0"/>
                <w:numId w:val="4"/>
              </w:numPr>
              <w:spacing w:beforeLines="1" w:before="2" w:afterLines="1" w:after="2"/>
              <w:rPr>
                <w:rFonts w:eastAsia="Times New Roman"/>
                <w:sz w:val="16"/>
              </w:rPr>
            </w:pPr>
            <w:r w:rsidRPr="007577CE">
              <w:rPr>
                <w:rFonts w:eastAsia="Times New Roman"/>
                <w:sz w:val="16"/>
              </w:rPr>
              <w:t>William Booth</w:t>
            </w:r>
            <w:r w:rsidRPr="007268D1">
              <w:rPr>
                <w:rFonts w:eastAsia="Times New Roman"/>
                <w:i/>
                <w:iCs/>
                <w:sz w:val="16"/>
              </w:rPr>
              <w:t>, In darkest England and the way out</w:t>
            </w:r>
            <w:r w:rsidRPr="007577CE">
              <w:rPr>
                <w:rFonts w:eastAsia="Times New Roman"/>
                <w:sz w:val="16"/>
              </w:rPr>
              <w:t xml:space="preserve"> </w:t>
            </w:r>
          </w:p>
          <w:p w14:paraId="2A265077" w14:textId="77777777" w:rsidR="007609B3" w:rsidRPr="007577CE" w:rsidRDefault="007609B3" w:rsidP="007609B3">
            <w:pPr>
              <w:numPr>
                <w:ilvl w:val="0"/>
                <w:numId w:val="4"/>
              </w:numPr>
              <w:spacing w:beforeLines="1" w:before="2" w:afterLines="1" w:after="2"/>
              <w:rPr>
                <w:rFonts w:eastAsia="Times New Roman"/>
                <w:sz w:val="16"/>
              </w:rPr>
            </w:pPr>
            <w:r w:rsidRPr="007577CE">
              <w:rPr>
                <w:rFonts w:eastAsia="Times New Roman"/>
                <w:sz w:val="16"/>
              </w:rPr>
              <w:t xml:space="preserve">Grigg, V. (2004). </w:t>
            </w:r>
            <w:r w:rsidRPr="007268D1">
              <w:rPr>
                <w:rFonts w:eastAsia="Times New Roman"/>
                <w:i/>
                <w:iCs/>
                <w:sz w:val="16"/>
              </w:rPr>
              <w:t>Companion to the poor</w:t>
            </w:r>
            <w:r w:rsidRPr="007577CE">
              <w:rPr>
                <w:rFonts w:eastAsia="Times New Roman"/>
                <w:sz w:val="16"/>
              </w:rPr>
              <w:t>. 2nd ed. Authentic.</w:t>
            </w:r>
          </w:p>
          <w:p w14:paraId="1AE9A7EB" w14:textId="77777777" w:rsidR="007609B3" w:rsidRPr="007577CE" w:rsidRDefault="007609B3" w:rsidP="007609B3">
            <w:pPr>
              <w:spacing w:beforeLines="1" w:before="2" w:afterLines="1" w:after="2"/>
              <w:rPr>
                <w:rFonts w:eastAsia="Times New Roman"/>
                <w:sz w:val="16"/>
              </w:rPr>
            </w:pPr>
            <w:r w:rsidRPr="007577CE">
              <w:rPr>
                <w:rFonts w:eastAsia="Times New Roman"/>
                <w:sz w:val="16"/>
              </w:rPr>
              <w:t>Readings</w:t>
            </w:r>
          </w:p>
          <w:p w14:paraId="10DBAF2D" w14:textId="77777777" w:rsidR="007609B3" w:rsidRPr="007577CE" w:rsidRDefault="007609B3" w:rsidP="007609B3">
            <w:pPr>
              <w:pStyle w:val="ListParagraph"/>
              <w:numPr>
                <w:ilvl w:val="0"/>
                <w:numId w:val="4"/>
              </w:numPr>
              <w:rPr>
                <w:rFonts w:eastAsia="Times New Roman"/>
                <w:sz w:val="16"/>
              </w:rPr>
            </w:pPr>
            <w:r w:rsidRPr="007577CE">
              <w:rPr>
                <w:rFonts w:eastAsia="Times New Roman"/>
                <w:sz w:val="16"/>
              </w:rPr>
              <w:t xml:space="preserve">Grigg, V. (2004). </w:t>
            </w:r>
            <w:r w:rsidRPr="00825650">
              <w:rPr>
                <w:rFonts w:eastAsia="Times New Roman"/>
                <w:sz w:val="16"/>
              </w:rPr>
              <w:t>City of contrasts</w:t>
            </w:r>
            <w:r w:rsidRPr="007268D1">
              <w:rPr>
                <w:rFonts w:eastAsia="Times New Roman"/>
                <w:i/>
                <w:iCs/>
                <w:sz w:val="16"/>
              </w:rPr>
              <w:t xml:space="preserve">. </w:t>
            </w:r>
            <w:r w:rsidRPr="007268D1">
              <w:rPr>
                <w:rFonts w:eastAsia="Times New Roman"/>
                <w:sz w:val="16"/>
              </w:rPr>
              <w:t>In</w:t>
            </w:r>
            <w:r w:rsidRPr="007268D1">
              <w:rPr>
                <w:rFonts w:eastAsia="Times New Roman"/>
                <w:i/>
                <w:iCs/>
                <w:sz w:val="16"/>
              </w:rPr>
              <w:t xml:space="preserve"> Companion to the poor </w:t>
            </w:r>
            <w:r w:rsidRPr="007577CE">
              <w:rPr>
                <w:rFonts w:eastAsia="Times New Roman"/>
                <w:sz w:val="16"/>
              </w:rPr>
              <w:t>(pp 5-18). 2</w:t>
            </w:r>
            <w:r w:rsidRPr="007577CE">
              <w:rPr>
                <w:rFonts w:eastAsia="Times New Roman"/>
                <w:sz w:val="16"/>
                <w:vertAlign w:val="superscript"/>
              </w:rPr>
              <w:t>nd</w:t>
            </w:r>
            <w:r w:rsidRPr="007577CE">
              <w:rPr>
                <w:rFonts w:eastAsia="Times New Roman"/>
                <w:sz w:val="16"/>
              </w:rPr>
              <w:t xml:space="preserve"> </w:t>
            </w:r>
            <w:proofErr w:type="spellStart"/>
            <w:r w:rsidRPr="007577CE">
              <w:rPr>
                <w:rFonts w:eastAsia="Times New Roman"/>
                <w:sz w:val="16"/>
              </w:rPr>
              <w:t>edn</w:t>
            </w:r>
            <w:proofErr w:type="spellEnd"/>
            <w:r w:rsidRPr="007577CE">
              <w:rPr>
                <w:rFonts w:eastAsia="Times New Roman"/>
                <w:sz w:val="16"/>
              </w:rPr>
              <w:t xml:space="preserve">. Authentic. </w:t>
            </w:r>
          </w:p>
          <w:p w14:paraId="56DC0BCA" w14:textId="77777777" w:rsidR="007609B3" w:rsidRPr="007577CE" w:rsidRDefault="007609B3" w:rsidP="007609B3">
            <w:pPr>
              <w:pStyle w:val="ListParagraph"/>
              <w:numPr>
                <w:ilvl w:val="0"/>
                <w:numId w:val="4"/>
              </w:numPr>
              <w:rPr>
                <w:rFonts w:eastAsia="Times New Roman"/>
                <w:sz w:val="16"/>
              </w:rPr>
            </w:pPr>
            <w:r w:rsidRPr="007577CE">
              <w:rPr>
                <w:rFonts w:eastAsia="Times New Roman"/>
                <w:sz w:val="16"/>
              </w:rPr>
              <w:t xml:space="preserve">Grigg, V. (2004). </w:t>
            </w:r>
            <w:r w:rsidRPr="00825650">
              <w:rPr>
                <w:rFonts w:eastAsia="Times New Roman"/>
                <w:sz w:val="16"/>
              </w:rPr>
              <w:t>Never the same again</w:t>
            </w:r>
            <w:r w:rsidRPr="007268D1">
              <w:rPr>
                <w:rFonts w:eastAsia="Times New Roman"/>
                <w:i/>
                <w:iCs/>
                <w:sz w:val="16"/>
              </w:rPr>
              <w:t xml:space="preserve">. </w:t>
            </w:r>
            <w:r w:rsidRPr="007268D1">
              <w:rPr>
                <w:rFonts w:eastAsia="Times New Roman"/>
                <w:sz w:val="16"/>
              </w:rPr>
              <w:t xml:space="preserve">In </w:t>
            </w:r>
            <w:r w:rsidRPr="007268D1">
              <w:rPr>
                <w:rFonts w:eastAsia="Times New Roman"/>
                <w:i/>
                <w:iCs/>
                <w:sz w:val="16"/>
              </w:rPr>
              <w:t xml:space="preserve">Companion to the poor </w:t>
            </w:r>
            <w:r w:rsidRPr="007577CE">
              <w:rPr>
                <w:rFonts w:eastAsia="Times New Roman"/>
                <w:sz w:val="16"/>
              </w:rPr>
              <w:t>(pp 19-18). 2</w:t>
            </w:r>
            <w:r w:rsidRPr="007577CE">
              <w:rPr>
                <w:rFonts w:eastAsia="Times New Roman"/>
                <w:sz w:val="16"/>
                <w:vertAlign w:val="superscript"/>
              </w:rPr>
              <w:t>nd</w:t>
            </w:r>
            <w:r w:rsidRPr="007577CE">
              <w:rPr>
                <w:rFonts w:eastAsia="Times New Roman"/>
                <w:sz w:val="16"/>
              </w:rPr>
              <w:t xml:space="preserve"> </w:t>
            </w:r>
            <w:proofErr w:type="spellStart"/>
            <w:r w:rsidRPr="007577CE">
              <w:rPr>
                <w:rFonts w:eastAsia="Times New Roman"/>
                <w:sz w:val="16"/>
              </w:rPr>
              <w:t>edn</w:t>
            </w:r>
            <w:proofErr w:type="spellEnd"/>
            <w:r w:rsidRPr="007577CE">
              <w:rPr>
                <w:rFonts w:eastAsia="Times New Roman"/>
                <w:sz w:val="16"/>
              </w:rPr>
              <w:t xml:space="preserve">. Authentic. </w:t>
            </w:r>
          </w:p>
          <w:p w14:paraId="52BD384C" w14:textId="77777777" w:rsidR="007609B3" w:rsidRPr="007577CE" w:rsidRDefault="007609B3" w:rsidP="007609B3">
            <w:pPr>
              <w:pStyle w:val="ListParagraph"/>
              <w:numPr>
                <w:ilvl w:val="0"/>
                <w:numId w:val="4"/>
              </w:numPr>
              <w:spacing w:beforeLines="1" w:before="2" w:afterLines="1" w:after="2"/>
              <w:rPr>
                <w:rFonts w:eastAsia="Times New Roman"/>
                <w:sz w:val="16"/>
              </w:rPr>
            </w:pPr>
            <w:r w:rsidRPr="007577CE">
              <w:rPr>
                <w:rFonts w:eastAsia="Times New Roman"/>
                <w:sz w:val="16"/>
              </w:rPr>
              <w:t xml:space="preserve">Davey, C. (2000). </w:t>
            </w:r>
            <w:r w:rsidRPr="00825650">
              <w:rPr>
                <w:rFonts w:eastAsia="Times New Roman"/>
                <w:sz w:val="16"/>
              </w:rPr>
              <w:t>Across the death line</w:t>
            </w:r>
            <w:r w:rsidRPr="007268D1">
              <w:rPr>
                <w:rFonts w:eastAsia="Times New Roman"/>
                <w:i/>
                <w:iCs/>
                <w:sz w:val="16"/>
              </w:rPr>
              <w:t xml:space="preserve">. </w:t>
            </w:r>
            <w:r w:rsidRPr="007268D1">
              <w:rPr>
                <w:rFonts w:eastAsia="Times New Roman"/>
                <w:sz w:val="16"/>
              </w:rPr>
              <w:t>In</w:t>
            </w:r>
            <w:r w:rsidRPr="007268D1">
              <w:rPr>
                <w:rFonts w:eastAsia="Times New Roman"/>
                <w:i/>
                <w:iCs/>
                <w:sz w:val="16"/>
              </w:rPr>
              <w:t xml:space="preserve"> Saint in the slums: Kagawa of Japan</w:t>
            </w:r>
            <w:r w:rsidRPr="007577CE">
              <w:rPr>
                <w:rFonts w:eastAsia="Times New Roman"/>
                <w:sz w:val="16"/>
              </w:rPr>
              <w:t xml:space="preserve"> (pp. 56-69). Jersey City: </w:t>
            </w:r>
            <w:proofErr w:type="spellStart"/>
            <w:proofErr w:type="gramStart"/>
            <w:r w:rsidRPr="007577CE">
              <w:rPr>
                <w:rFonts w:eastAsia="Times New Roman"/>
                <w:sz w:val="16"/>
              </w:rPr>
              <w:t>Parkwest</w:t>
            </w:r>
            <w:proofErr w:type="spellEnd"/>
            <w:r w:rsidRPr="007577CE">
              <w:rPr>
                <w:rFonts w:eastAsia="Times New Roman"/>
                <w:sz w:val="16"/>
              </w:rPr>
              <w:t>  Publications</w:t>
            </w:r>
            <w:proofErr w:type="gramEnd"/>
          </w:p>
          <w:p w14:paraId="211DDF1B" w14:textId="77777777" w:rsidR="005E3241" w:rsidRPr="005E3241" w:rsidDel="009676A1" w:rsidRDefault="005E3241" w:rsidP="00E00399">
            <w:pPr>
              <w:rPr>
                <w:b/>
                <w:bCs/>
              </w:rPr>
            </w:pPr>
          </w:p>
        </w:tc>
      </w:tr>
      <w:tr w:rsidR="007609B3" w:rsidRPr="007577CE" w14:paraId="7634CA7C" w14:textId="77777777" w:rsidTr="007609B3">
        <w:trPr>
          <w:tblHeader/>
          <w:jc w:val="center"/>
        </w:trPr>
        <w:tc>
          <w:tcPr>
            <w:tcW w:w="4462" w:type="dxa"/>
            <w:gridSpan w:val="3"/>
            <w:shd w:val="clear" w:color="auto" w:fill="auto"/>
          </w:tcPr>
          <w:p w14:paraId="0BE5D884" w14:textId="35B1850B" w:rsidR="007609B3" w:rsidRPr="00AD40BD" w:rsidRDefault="007609B3" w:rsidP="00E00399">
            <w:pPr>
              <w:rPr>
                <w:sz w:val="20"/>
                <w:szCs w:val="20"/>
              </w:rPr>
            </w:pPr>
            <w:r w:rsidRPr="00AD40BD">
              <w:rPr>
                <w:b/>
                <w:sz w:val="20"/>
                <w:szCs w:val="20"/>
              </w:rPr>
              <w:t>P</w:t>
            </w:r>
            <w:r w:rsidRPr="00AD40BD">
              <w:rPr>
                <w:sz w:val="20"/>
                <w:szCs w:val="20"/>
              </w:rPr>
              <w:t xml:space="preserve">hilosophy of Forming </w:t>
            </w:r>
            <w:r w:rsidRPr="00AD40BD">
              <w:rPr>
                <w:b/>
                <w:sz w:val="20"/>
                <w:szCs w:val="20"/>
              </w:rPr>
              <w:t>P</w:t>
            </w:r>
            <w:r w:rsidRPr="00AD40BD">
              <w:rPr>
                <w:sz w:val="20"/>
                <w:szCs w:val="20"/>
              </w:rPr>
              <w:t xml:space="preserve">oor </w:t>
            </w:r>
            <w:r w:rsidRPr="00AD40BD">
              <w:rPr>
                <w:b/>
                <w:sz w:val="20"/>
                <w:szCs w:val="20"/>
              </w:rPr>
              <w:t>P</w:t>
            </w:r>
            <w:r w:rsidRPr="00AD40BD">
              <w:rPr>
                <w:sz w:val="20"/>
                <w:szCs w:val="20"/>
              </w:rPr>
              <w:t>eoples’ Churches</w:t>
            </w:r>
          </w:p>
        </w:tc>
        <w:tc>
          <w:tcPr>
            <w:tcW w:w="4803" w:type="dxa"/>
            <w:tcBorders>
              <w:top w:val="single" w:sz="6" w:space="0" w:color="000000" w:themeColor="text1"/>
            </w:tcBorders>
            <w:shd w:val="clear" w:color="auto" w:fill="F2DBDB" w:themeFill="accent2" w:themeFillTint="33"/>
          </w:tcPr>
          <w:p w14:paraId="0BAFE6C5" w14:textId="77777777" w:rsidR="007609B3" w:rsidRPr="007577CE" w:rsidRDefault="007609B3" w:rsidP="007609B3">
            <w:pPr>
              <w:rPr>
                <w:rFonts w:eastAsia="Times New Roman"/>
                <w:sz w:val="16"/>
              </w:rPr>
            </w:pPr>
          </w:p>
        </w:tc>
      </w:tr>
      <w:tr w:rsidR="008A4B46" w:rsidRPr="007577CE" w14:paraId="526E044D" w14:textId="0BA338FC" w:rsidTr="007609B3">
        <w:trPr>
          <w:tblHeader/>
          <w:jc w:val="center"/>
        </w:trPr>
        <w:tc>
          <w:tcPr>
            <w:tcW w:w="1019" w:type="dxa"/>
            <w:shd w:val="clear" w:color="auto" w:fill="auto"/>
          </w:tcPr>
          <w:p w14:paraId="52DB7BB0" w14:textId="7D458C33" w:rsidR="008A4B46" w:rsidRPr="007577CE" w:rsidRDefault="009676A1" w:rsidP="00CD3B65">
            <w:pPr>
              <w:rPr>
                <w:color w:val="FFFFFF"/>
                <w:sz w:val="16"/>
              </w:rPr>
            </w:pPr>
            <w:r w:rsidRPr="00CF182A">
              <w:t>2</w:t>
            </w:r>
          </w:p>
        </w:tc>
        <w:tc>
          <w:tcPr>
            <w:tcW w:w="781" w:type="dxa"/>
          </w:tcPr>
          <w:p w14:paraId="5DD9FFA7" w14:textId="77777777" w:rsidR="005E3241" w:rsidRPr="005E3241" w:rsidRDefault="005E3241" w:rsidP="00E00399">
            <w:pPr>
              <w:rPr>
                <w:b/>
                <w:bCs/>
              </w:rPr>
            </w:pPr>
          </w:p>
        </w:tc>
        <w:tc>
          <w:tcPr>
            <w:tcW w:w="2662" w:type="dxa"/>
            <w:tcBorders>
              <w:top w:val="single" w:sz="6" w:space="0" w:color="000000" w:themeColor="text1"/>
            </w:tcBorders>
            <w:shd w:val="clear" w:color="auto" w:fill="F2DBDB" w:themeFill="accent2" w:themeFillTint="33"/>
          </w:tcPr>
          <w:p w14:paraId="5270736E" w14:textId="6A4A9AB9" w:rsidR="00A35D31" w:rsidRPr="00AD40BD" w:rsidRDefault="00A35D31" w:rsidP="00A35D31">
            <w:pPr>
              <w:rPr>
                <w:sz w:val="20"/>
                <w:szCs w:val="20"/>
              </w:rPr>
            </w:pPr>
            <w:r w:rsidRPr="00AD40BD">
              <w:rPr>
                <w:sz w:val="20"/>
                <w:szCs w:val="20"/>
              </w:rPr>
              <w:t>Shape of the Church?</w:t>
            </w:r>
          </w:p>
          <w:p w14:paraId="4924DDB0" w14:textId="3F09275D" w:rsidR="00A35D31" w:rsidRPr="00AD40BD" w:rsidRDefault="00A35D31" w:rsidP="00A35D31">
            <w:pPr>
              <w:rPr>
                <w:sz w:val="20"/>
                <w:szCs w:val="20"/>
              </w:rPr>
            </w:pPr>
            <w:r w:rsidRPr="00AD40BD">
              <w:rPr>
                <w:sz w:val="20"/>
                <w:szCs w:val="20"/>
              </w:rPr>
              <w:t xml:space="preserve">The Femininity of Birthing and of the </w:t>
            </w:r>
            <w:proofErr w:type="gramStart"/>
            <w:r w:rsidRPr="00AD40BD">
              <w:rPr>
                <w:sz w:val="20"/>
                <w:szCs w:val="20"/>
              </w:rPr>
              <w:t>Bride</w:t>
            </w:r>
            <w:proofErr w:type="gramEnd"/>
          </w:p>
        </w:tc>
        <w:tc>
          <w:tcPr>
            <w:tcW w:w="4803" w:type="dxa"/>
            <w:tcBorders>
              <w:top w:val="single" w:sz="6" w:space="0" w:color="000000" w:themeColor="text1"/>
            </w:tcBorders>
            <w:shd w:val="clear" w:color="auto" w:fill="F2DBDB" w:themeFill="accent2" w:themeFillTint="33"/>
          </w:tcPr>
          <w:p w14:paraId="16FB5BB2" w14:textId="77777777" w:rsidR="007609B3" w:rsidRPr="007577CE" w:rsidRDefault="007609B3" w:rsidP="007609B3">
            <w:pPr>
              <w:rPr>
                <w:rFonts w:eastAsia="Times New Roman"/>
                <w:sz w:val="16"/>
              </w:rPr>
            </w:pPr>
            <w:r w:rsidRPr="007577CE">
              <w:rPr>
                <w:rFonts w:eastAsia="Times New Roman"/>
                <w:sz w:val="16"/>
              </w:rPr>
              <w:t>Required:</w:t>
            </w:r>
          </w:p>
          <w:p w14:paraId="43F973EF" w14:textId="213F82E5" w:rsidR="007609B3" w:rsidRPr="007577CE" w:rsidRDefault="007609B3" w:rsidP="00EC51EB">
            <w:pPr>
              <w:numPr>
                <w:ilvl w:val="0"/>
                <w:numId w:val="18"/>
              </w:numPr>
              <w:spacing w:beforeLines="1" w:before="2" w:afterLines="1" w:after="2"/>
              <w:rPr>
                <w:rFonts w:eastAsia="Times New Roman"/>
                <w:sz w:val="16"/>
              </w:rPr>
            </w:pPr>
            <w:r w:rsidRPr="007577CE">
              <w:rPr>
                <w:rFonts w:eastAsia="Times New Roman"/>
                <w:sz w:val="16"/>
              </w:rPr>
              <w:t xml:space="preserve">Ott., C. and Gene Wilson. (2011). </w:t>
            </w:r>
            <w:r w:rsidRPr="007268D1">
              <w:rPr>
                <w:rFonts w:eastAsia="Times New Roman"/>
                <w:i/>
                <w:iCs/>
                <w:sz w:val="16"/>
              </w:rPr>
              <w:t>The shape of the church</w:t>
            </w:r>
            <w:r w:rsidRPr="007577CE">
              <w:rPr>
                <w:rFonts w:eastAsia="Times New Roman"/>
                <w:sz w:val="16"/>
              </w:rPr>
              <w:t>. In </w:t>
            </w:r>
            <w:r w:rsidRPr="007268D1">
              <w:rPr>
                <w:rFonts w:eastAsia="Times New Roman"/>
                <w:i/>
                <w:iCs/>
                <w:sz w:val="16"/>
              </w:rPr>
              <w:t>Global church planting: Biblical principles and best practices for multiplication</w:t>
            </w:r>
            <w:r w:rsidRPr="007577CE">
              <w:rPr>
                <w:rFonts w:eastAsia="Times New Roman"/>
                <w:sz w:val="16"/>
              </w:rPr>
              <w:t xml:space="preserve"> (pp. 3-39). Grand Rapids: Baker Academic.</w:t>
            </w:r>
          </w:p>
          <w:p w14:paraId="53E18179" w14:textId="77777777" w:rsidR="007609B3" w:rsidRPr="007577CE" w:rsidRDefault="007609B3" w:rsidP="00EC51EB">
            <w:pPr>
              <w:numPr>
                <w:ilvl w:val="0"/>
                <w:numId w:val="18"/>
              </w:numPr>
              <w:spacing w:beforeLines="1" w:before="2" w:afterLines="1" w:after="2"/>
              <w:rPr>
                <w:rFonts w:eastAsia="Times New Roman"/>
                <w:sz w:val="16"/>
              </w:rPr>
            </w:pPr>
            <w:r w:rsidRPr="007577CE">
              <w:rPr>
                <w:rFonts w:eastAsia="Times New Roman"/>
                <w:sz w:val="16"/>
              </w:rPr>
              <w:t xml:space="preserve">or Malphurs, Aubury. (2004). </w:t>
            </w:r>
            <w:r w:rsidRPr="00825650">
              <w:rPr>
                <w:rFonts w:eastAsia="Times New Roman"/>
                <w:sz w:val="16"/>
              </w:rPr>
              <w:t>What you don't know won't hurt you: The assumptions of church planting</w:t>
            </w:r>
            <w:r w:rsidRPr="007577CE">
              <w:rPr>
                <w:rFonts w:eastAsia="Times New Roman"/>
                <w:sz w:val="16"/>
              </w:rPr>
              <w:t xml:space="preserve">. In </w:t>
            </w:r>
            <w:r w:rsidRPr="007268D1">
              <w:rPr>
                <w:rFonts w:eastAsia="Times New Roman"/>
                <w:i/>
                <w:iCs/>
                <w:sz w:val="16"/>
              </w:rPr>
              <w:t>Planting Growing Churches</w:t>
            </w:r>
            <w:r w:rsidRPr="007577CE">
              <w:rPr>
                <w:rFonts w:eastAsia="Times New Roman"/>
                <w:sz w:val="16"/>
              </w:rPr>
              <w:t xml:space="preserve">. (pp. 61-76). 3rd ed. Grand Rapids: Baker. </w:t>
            </w:r>
          </w:p>
          <w:p w14:paraId="0D30DD25" w14:textId="1C8D52C0" w:rsidR="007609B3" w:rsidRPr="007577CE" w:rsidRDefault="007609B3" w:rsidP="00EC51EB">
            <w:pPr>
              <w:numPr>
                <w:ilvl w:val="0"/>
                <w:numId w:val="18"/>
              </w:numPr>
              <w:spacing w:beforeLines="1" w:before="2" w:afterLines="1" w:after="2"/>
              <w:rPr>
                <w:rFonts w:eastAsia="Times New Roman"/>
                <w:sz w:val="16"/>
              </w:rPr>
            </w:pPr>
            <w:r w:rsidRPr="007577CE">
              <w:rPr>
                <w:rFonts w:eastAsia="Times New Roman"/>
                <w:sz w:val="16"/>
              </w:rPr>
              <w:t xml:space="preserve">Grigg, V. (2004). </w:t>
            </w:r>
            <w:r w:rsidRPr="00825650">
              <w:rPr>
                <w:rFonts w:eastAsia="Times New Roman"/>
                <w:sz w:val="16"/>
              </w:rPr>
              <w:t>Biblical Theology for Poor People's Churches</w:t>
            </w:r>
            <w:r w:rsidRPr="007577CE">
              <w:rPr>
                <w:rFonts w:eastAsia="Times New Roman"/>
                <w:sz w:val="16"/>
              </w:rPr>
              <w:t xml:space="preserve"> in </w:t>
            </w:r>
            <w:r w:rsidRPr="007268D1">
              <w:rPr>
                <w:rFonts w:eastAsia="Times New Roman"/>
                <w:i/>
                <w:iCs/>
                <w:sz w:val="16"/>
              </w:rPr>
              <w:t>Cry of the urban Poor</w:t>
            </w:r>
            <w:r w:rsidRPr="007577CE">
              <w:rPr>
                <w:rFonts w:eastAsia="Times New Roman"/>
                <w:sz w:val="16"/>
              </w:rPr>
              <w:t>. (pp. 155-164). Authentic.</w:t>
            </w:r>
          </w:p>
          <w:p w14:paraId="26A09448" w14:textId="5B1A5C96" w:rsidR="007609B3" w:rsidRPr="007577CE" w:rsidRDefault="007609B3" w:rsidP="00EC51EB">
            <w:pPr>
              <w:numPr>
                <w:ilvl w:val="0"/>
                <w:numId w:val="18"/>
              </w:numPr>
              <w:spacing w:beforeLines="1" w:before="2" w:afterLines="1" w:after="2"/>
              <w:rPr>
                <w:rFonts w:eastAsia="Times New Roman"/>
                <w:sz w:val="16"/>
              </w:rPr>
            </w:pPr>
            <w:r w:rsidRPr="007577CE">
              <w:rPr>
                <w:rFonts w:eastAsia="Times New Roman"/>
                <w:sz w:val="16"/>
              </w:rPr>
              <w:t xml:space="preserve">Olson, D.T.  </w:t>
            </w:r>
            <w:r w:rsidRPr="007268D1">
              <w:rPr>
                <w:rFonts w:eastAsia="Times New Roman"/>
                <w:i/>
                <w:iCs/>
                <w:sz w:val="16"/>
              </w:rPr>
              <w:t>Organic church planting</w:t>
            </w:r>
            <w:r w:rsidRPr="007577CE">
              <w:rPr>
                <w:rFonts w:eastAsia="Times New Roman"/>
                <w:sz w:val="16"/>
              </w:rPr>
              <w:t xml:space="preserve"> </w:t>
            </w:r>
          </w:p>
          <w:p w14:paraId="79655EB3" w14:textId="5CBA035B" w:rsidR="007609B3" w:rsidRPr="007577CE" w:rsidRDefault="007268D1" w:rsidP="007609B3">
            <w:pPr>
              <w:spacing w:beforeLines="1" w:before="2" w:afterLines="1" w:after="2"/>
              <w:rPr>
                <w:rFonts w:eastAsia="Times New Roman"/>
                <w:sz w:val="16"/>
              </w:rPr>
            </w:pPr>
            <w:r>
              <w:rPr>
                <w:rFonts w:eastAsia="Times New Roman"/>
                <w:sz w:val="16"/>
              </w:rPr>
              <w:br/>
            </w:r>
            <w:r w:rsidR="007609B3" w:rsidRPr="007577CE">
              <w:rPr>
                <w:rFonts w:eastAsia="Times New Roman"/>
                <w:sz w:val="16"/>
              </w:rPr>
              <w:t>Browse at least one of the following books on the nature of the church:</w:t>
            </w:r>
          </w:p>
          <w:p w14:paraId="40EF0358" w14:textId="77777777" w:rsidR="007609B3" w:rsidRPr="007577CE" w:rsidRDefault="007609B3" w:rsidP="007609B3">
            <w:pPr>
              <w:numPr>
                <w:ilvl w:val="0"/>
                <w:numId w:val="5"/>
              </w:numPr>
              <w:spacing w:beforeLines="1" w:before="2" w:afterLines="1" w:after="2"/>
              <w:rPr>
                <w:rFonts w:eastAsia="Times New Roman"/>
                <w:sz w:val="16"/>
              </w:rPr>
            </w:pPr>
            <w:r w:rsidRPr="007577CE">
              <w:rPr>
                <w:rFonts w:eastAsia="Times New Roman"/>
                <w:sz w:val="16"/>
              </w:rPr>
              <w:t xml:space="preserve">Driver, John. (1997). </w:t>
            </w:r>
            <w:r w:rsidRPr="007268D1">
              <w:rPr>
                <w:rFonts w:eastAsia="Times New Roman"/>
                <w:i/>
                <w:iCs/>
                <w:sz w:val="16"/>
              </w:rPr>
              <w:t>Images of the Church in Mission</w:t>
            </w:r>
            <w:r w:rsidRPr="007577CE">
              <w:rPr>
                <w:rFonts w:eastAsia="Times New Roman"/>
                <w:sz w:val="16"/>
              </w:rPr>
              <w:t>. Herald Press. (1997) 240 pages. (a most comprehensive discussion on the centrality of the church in biblical redemption history)  </w:t>
            </w:r>
          </w:p>
          <w:p w14:paraId="2C602CCC" w14:textId="77777777" w:rsidR="007609B3" w:rsidRPr="007577CE" w:rsidRDefault="007609B3" w:rsidP="007609B3">
            <w:pPr>
              <w:numPr>
                <w:ilvl w:val="0"/>
                <w:numId w:val="5"/>
              </w:numPr>
              <w:spacing w:beforeLines="1" w:before="2" w:afterLines="1" w:after="2"/>
              <w:rPr>
                <w:rFonts w:eastAsia="Times New Roman"/>
                <w:sz w:val="16"/>
              </w:rPr>
            </w:pPr>
            <w:r w:rsidRPr="007577CE">
              <w:rPr>
                <w:rFonts w:eastAsia="Times New Roman"/>
                <w:sz w:val="16"/>
              </w:rPr>
              <w:t xml:space="preserve">Hirsch, Alan. (2006). </w:t>
            </w:r>
            <w:r w:rsidRPr="007268D1">
              <w:rPr>
                <w:rFonts w:eastAsia="Times New Roman"/>
                <w:i/>
                <w:iCs/>
                <w:sz w:val="16"/>
              </w:rPr>
              <w:t>The Forgotten Ways: Reactivating the Missional Church</w:t>
            </w:r>
            <w:r w:rsidRPr="007577CE">
              <w:rPr>
                <w:rFonts w:eastAsia="Times New Roman"/>
                <w:sz w:val="16"/>
              </w:rPr>
              <w:t>. Grand Rapids: Brazos, 2006.     </w:t>
            </w:r>
          </w:p>
          <w:p w14:paraId="08E9EE7F" w14:textId="77777777" w:rsidR="00825650" w:rsidRDefault="007609B3" w:rsidP="007609B3">
            <w:pPr>
              <w:numPr>
                <w:ilvl w:val="0"/>
                <w:numId w:val="5"/>
              </w:numPr>
              <w:spacing w:beforeLines="1" w:before="2" w:afterLines="1" w:after="2"/>
              <w:rPr>
                <w:rFonts w:eastAsia="Times New Roman"/>
                <w:sz w:val="16"/>
              </w:rPr>
            </w:pPr>
            <w:r w:rsidRPr="007577CE">
              <w:rPr>
                <w:rFonts w:eastAsia="Times New Roman"/>
                <w:sz w:val="16"/>
              </w:rPr>
              <w:t xml:space="preserve">McManus, E. R. (2001). </w:t>
            </w:r>
            <w:r w:rsidRPr="007268D1">
              <w:rPr>
                <w:rFonts w:eastAsia="Times New Roman"/>
                <w:i/>
                <w:iCs/>
                <w:sz w:val="16"/>
              </w:rPr>
              <w:t>An Unstoppable Force: Daring to Become the Church God Had in Mind</w:t>
            </w:r>
            <w:r w:rsidRPr="007577CE">
              <w:rPr>
                <w:rFonts w:eastAsia="Times New Roman"/>
                <w:sz w:val="16"/>
              </w:rPr>
              <w:t xml:space="preserve">. Orange, CA, </w:t>
            </w:r>
            <w:proofErr w:type="gramStart"/>
            <w:r w:rsidRPr="007577CE">
              <w:rPr>
                <w:rFonts w:eastAsia="Times New Roman"/>
                <w:sz w:val="16"/>
              </w:rPr>
              <w:t>Yates</w:t>
            </w:r>
            <w:proofErr w:type="gramEnd"/>
            <w:r w:rsidRPr="007577CE">
              <w:rPr>
                <w:rFonts w:eastAsia="Times New Roman"/>
                <w:sz w:val="16"/>
              </w:rPr>
              <w:t xml:space="preserve"> and Yates.   </w:t>
            </w:r>
          </w:p>
          <w:p w14:paraId="00A3622F" w14:textId="6A02CFC7" w:rsidR="007609B3" w:rsidRPr="007577CE" w:rsidRDefault="007609B3" w:rsidP="007609B3">
            <w:pPr>
              <w:numPr>
                <w:ilvl w:val="0"/>
                <w:numId w:val="5"/>
              </w:numPr>
              <w:spacing w:beforeLines="1" w:before="2" w:afterLines="1" w:after="2"/>
              <w:rPr>
                <w:rFonts w:eastAsia="Times New Roman"/>
                <w:sz w:val="16"/>
              </w:rPr>
            </w:pPr>
            <w:r w:rsidRPr="007577CE">
              <w:rPr>
                <w:rFonts w:eastAsia="Times New Roman"/>
                <w:sz w:val="16"/>
              </w:rPr>
              <w:t xml:space="preserve">Schwartz, C. A. (2003). </w:t>
            </w:r>
            <w:r w:rsidRPr="00825650">
              <w:rPr>
                <w:rFonts w:eastAsia="Times New Roman"/>
                <w:i/>
                <w:iCs/>
                <w:sz w:val="16"/>
              </w:rPr>
              <w:t>Natural Church Development</w:t>
            </w:r>
            <w:r w:rsidRPr="007577CE">
              <w:rPr>
                <w:rFonts w:eastAsia="Times New Roman"/>
                <w:sz w:val="16"/>
              </w:rPr>
              <w:t xml:space="preserve">. D-25924 </w:t>
            </w:r>
            <w:proofErr w:type="spellStart"/>
            <w:r w:rsidRPr="007577CE">
              <w:rPr>
                <w:rFonts w:eastAsia="Times New Roman"/>
                <w:sz w:val="16"/>
              </w:rPr>
              <w:t>Emmesbull</w:t>
            </w:r>
            <w:proofErr w:type="spellEnd"/>
            <w:r w:rsidRPr="007577CE">
              <w:rPr>
                <w:rFonts w:eastAsia="Times New Roman"/>
                <w:sz w:val="16"/>
              </w:rPr>
              <w:t>, Germany, C &amp; P Publishing.  </w:t>
            </w:r>
          </w:p>
          <w:p w14:paraId="16FA50E9" w14:textId="77777777" w:rsidR="007609B3" w:rsidRPr="007577CE" w:rsidRDefault="007609B3" w:rsidP="007609B3">
            <w:pPr>
              <w:numPr>
                <w:ilvl w:val="0"/>
                <w:numId w:val="5"/>
              </w:numPr>
              <w:spacing w:beforeLines="1" w:before="2" w:afterLines="1" w:after="2"/>
              <w:rPr>
                <w:rFonts w:eastAsia="Times New Roman"/>
                <w:sz w:val="16"/>
              </w:rPr>
            </w:pPr>
            <w:r w:rsidRPr="007577CE">
              <w:rPr>
                <w:rFonts w:eastAsia="Times New Roman"/>
                <w:sz w:val="16"/>
              </w:rPr>
              <w:lastRenderedPageBreak/>
              <w:t xml:space="preserve">Taylor, S. (2005). </w:t>
            </w:r>
            <w:r w:rsidRPr="007268D1">
              <w:rPr>
                <w:rFonts w:eastAsia="Times New Roman"/>
                <w:i/>
                <w:iCs/>
                <w:sz w:val="16"/>
              </w:rPr>
              <w:t xml:space="preserve">The Out of Bounds </w:t>
            </w:r>
            <w:proofErr w:type="gramStart"/>
            <w:r w:rsidRPr="007268D1">
              <w:rPr>
                <w:rFonts w:eastAsia="Times New Roman"/>
                <w:i/>
                <w:iCs/>
                <w:sz w:val="16"/>
              </w:rPr>
              <w:t>Church :</w:t>
            </w:r>
            <w:proofErr w:type="gramEnd"/>
            <w:r w:rsidRPr="007268D1">
              <w:rPr>
                <w:rFonts w:eastAsia="Times New Roman"/>
                <w:i/>
                <w:iCs/>
                <w:sz w:val="16"/>
              </w:rPr>
              <w:t xml:space="preserve"> Learning to Create a Community of Faith</w:t>
            </w:r>
            <w:r w:rsidRPr="007577CE">
              <w:rPr>
                <w:rFonts w:eastAsia="Times New Roman"/>
                <w:sz w:val="16"/>
              </w:rPr>
              <w:t xml:space="preserve"> in </w:t>
            </w:r>
            <w:r w:rsidRPr="007268D1">
              <w:rPr>
                <w:rFonts w:eastAsia="Times New Roman"/>
                <w:i/>
                <w:iCs/>
                <w:sz w:val="16"/>
              </w:rPr>
              <w:t>a Culture of Change</w:t>
            </w:r>
            <w:r w:rsidRPr="007577CE">
              <w:rPr>
                <w:rFonts w:eastAsia="Times New Roman"/>
                <w:sz w:val="16"/>
              </w:rPr>
              <w:t>. Grand Rapids, MI, Zondervan.   </w:t>
            </w:r>
          </w:p>
          <w:p w14:paraId="086C0F1B" w14:textId="5BF00B22" w:rsidR="005E3241" w:rsidRPr="00BA36D3" w:rsidRDefault="007609B3" w:rsidP="00E00399">
            <w:pPr>
              <w:numPr>
                <w:ilvl w:val="0"/>
                <w:numId w:val="5"/>
              </w:numPr>
              <w:spacing w:beforeLines="1" w:before="2" w:afterLines="1" w:after="2"/>
              <w:rPr>
                <w:rFonts w:eastAsia="Times New Roman"/>
                <w:sz w:val="16"/>
              </w:rPr>
            </w:pPr>
            <w:r w:rsidRPr="007577CE">
              <w:rPr>
                <w:rFonts w:eastAsia="Times New Roman"/>
                <w:sz w:val="16"/>
              </w:rPr>
              <w:t xml:space="preserve">Thwaites, J. (1999). </w:t>
            </w:r>
            <w:r w:rsidRPr="007D4EA1">
              <w:rPr>
                <w:rFonts w:eastAsia="Times New Roman"/>
                <w:i/>
                <w:iCs/>
                <w:sz w:val="16"/>
              </w:rPr>
              <w:t>The Church Beyond the Congregation.</w:t>
            </w:r>
            <w:r w:rsidRPr="007577CE">
              <w:rPr>
                <w:rFonts w:eastAsia="Times New Roman"/>
                <w:sz w:val="16"/>
              </w:rPr>
              <w:t xml:space="preserve"> Carlisle, Cumbria, UK, Paternoster Press.</w:t>
            </w:r>
          </w:p>
        </w:tc>
      </w:tr>
      <w:tr w:rsidR="008A4B46" w:rsidRPr="007577CE" w14:paraId="399C7C16" w14:textId="57F2A27C" w:rsidTr="007609B3">
        <w:trPr>
          <w:jc w:val="center"/>
        </w:trPr>
        <w:tc>
          <w:tcPr>
            <w:tcW w:w="1019" w:type="dxa"/>
            <w:shd w:val="clear" w:color="auto" w:fill="auto"/>
          </w:tcPr>
          <w:p w14:paraId="64A8DEB6" w14:textId="77777777" w:rsidR="008A4B46" w:rsidRPr="007577CE" w:rsidRDefault="008A4B46" w:rsidP="00E00399">
            <w:r w:rsidRPr="007577CE">
              <w:lastRenderedPageBreak/>
              <w:t>3</w:t>
            </w:r>
          </w:p>
        </w:tc>
        <w:tc>
          <w:tcPr>
            <w:tcW w:w="781" w:type="dxa"/>
          </w:tcPr>
          <w:p w14:paraId="7EF20784" w14:textId="77777777" w:rsidR="005E3241" w:rsidRDefault="005E3241" w:rsidP="00E00399"/>
        </w:tc>
        <w:tc>
          <w:tcPr>
            <w:tcW w:w="2662" w:type="dxa"/>
            <w:tcBorders>
              <w:top w:val="single" w:sz="6" w:space="0" w:color="000000" w:themeColor="text1"/>
            </w:tcBorders>
            <w:shd w:val="clear" w:color="auto" w:fill="F2DBDB" w:themeFill="accent2" w:themeFillTint="33"/>
          </w:tcPr>
          <w:p w14:paraId="3D74E786" w14:textId="324C2CA3" w:rsidR="008A4B46" w:rsidRPr="00AD40BD" w:rsidRDefault="00A35D31" w:rsidP="00E00399">
            <w:pPr>
              <w:rPr>
                <w:sz w:val="20"/>
                <w:szCs w:val="20"/>
              </w:rPr>
            </w:pPr>
            <w:r w:rsidRPr="00AD40BD">
              <w:rPr>
                <w:b/>
                <w:bCs/>
                <w:sz w:val="20"/>
                <w:szCs w:val="20"/>
              </w:rPr>
              <w:t>P</w:t>
            </w:r>
            <w:r w:rsidRPr="00AD40BD">
              <w:rPr>
                <w:sz w:val="20"/>
                <w:szCs w:val="20"/>
              </w:rPr>
              <w:t xml:space="preserve">oor Church Realities &amp; </w:t>
            </w:r>
            <w:r w:rsidR="008A4B46" w:rsidRPr="00AD40BD">
              <w:rPr>
                <w:sz w:val="20"/>
                <w:szCs w:val="20"/>
              </w:rPr>
              <w:t>Anth</w:t>
            </w:r>
            <w:r w:rsidR="008A4B46" w:rsidRPr="00AD40BD" w:rsidDel="00A35D31">
              <w:rPr>
                <w:sz w:val="20"/>
                <w:szCs w:val="20"/>
              </w:rPr>
              <w:t>r</w:t>
            </w:r>
            <w:r w:rsidR="008A4B46" w:rsidRPr="00AD40BD">
              <w:rPr>
                <w:sz w:val="20"/>
                <w:szCs w:val="20"/>
              </w:rPr>
              <w:t xml:space="preserve">opology </w:t>
            </w:r>
          </w:p>
          <w:p w14:paraId="48E2DFBD" w14:textId="77777777" w:rsidR="008A4B46" w:rsidRPr="00AD40BD" w:rsidRDefault="008A4B46" w:rsidP="00E00399">
            <w:pPr>
              <w:rPr>
                <w:sz w:val="20"/>
                <w:szCs w:val="20"/>
              </w:rPr>
            </w:pPr>
            <w:r w:rsidRPr="00AD40BD">
              <w:rPr>
                <w:sz w:val="20"/>
                <w:szCs w:val="20"/>
              </w:rPr>
              <w:t>Oral Culture Realities</w:t>
            </w:r>
          </w:p>
        </w:tc>
        <w:tc>
          <w:tcPr>
            <w:tcW w:w="4803" w:type="dxa"/>
            <w:tcBorders>
              <w:top w:val="single" w:sz="6" w:space="0" w:color="000000" w:themeColor="text1"/>
            </w:tcBorders>
            <w:shd w:val="clear" w:color="auto" w:fill="F2DBDB" w:themeFill="accent2" w:themeFillTint="33"/>
          </w:tcPr>
          <w:p w14:paraId="1E6F39CA" w14:textId="77777777" w:rsidR="007609B3" w:rsidRPr="007577CE" w:rsidRDefault="007609B3" w:rsidP="007609B3">
            <w:pPr>
              <w:rPr>
                <w:rFonts w:eastAsia="Times New Roman"/>
                <w:sz w:val="16"/>
              </w:rPr>
            </w:pPr>
            <w:r w:rsidRPr="007577CE">
              <w:rPr>
                <w:rFonts w:eastAsia="Times New Roman"/>
                <w:sz w:val="16"/>
              </w:rPr>
              <w:t>Required:</w:t>
            </w:r>
          </w:p>
          <w:p w14:paraId="2C08AB03" w14:textId="77777777" w:rsidR="007609B3" w:rsidRPr="007577CE" w:rsidRDefault="007609B3" w:rsidP="007609B3">
            <w:pPr>
              <w:pStyle w:val="ListParagraph"/>
              <w:numPr>
                <w:ilvl w:val="0"/>
                <w:numId w:val="5"/>
              </w:numPr>
              <w:rPr>
                <w:rFonts w:eastAsia="Times New Roman"/>
                <w:sz w:val="16"/>
              </w:rPr>
            </w:pPr>
            <w:r w:rsidRPr="007577CE">
              <w:rPr>
                <w:rFonts w:eastAsia="Times New Roman"/>
                <w:sz w:val="16"/>
              </w:rPr>
              <w:t xml:space="preserve">Grigg Viv. (1989). </w:t>
            </w:r>
            <w:r w:rsidRPr="00035C6B">
              <w:rPr>
                <w:rFonts w:eastAsia="Times New Roman"/>
                <w:i/>
                <w:iCs/>
                <w:sz w:val="16"/>
              </w:rPr>
              <w:t>Squatters, Urban mission</w:t>
            </w:r>
            <w:r w:rsidRPr="007577CE">
              <w:rPr>
                <w:rFonts w:eastAsia="Times New Roman"/>
                <w:sz w:val="16"/>
              </w:rPr>
              <w:t xml:space="preserve"> (pp 41-50). Vol.6/ no.5 </w:t>
            </w:r>
            <w:proofErr w:type="gramStart"/>
            <w:r w:rsidRPr="007577CE">
              <w:rPr>
                <w:rFonts w:eastAsia="Times New Roman"/>
                <w:sz w:val="16"/>
              </w:rPr>
              <w:t>May,</w:t>
            </w:r>
            <w:proofErr w:type="gramEnd"/>
            <w:r w:rsidRPr="007577CE">
              <w:rPr>
                <w:rFonts w:eastAsia="Times New Roman"/>
                <w:sz w:val="16"/>
              </w:rPr>
              <w:t xml:space="preserve"> 1989. </w:t>
            </w:r>
          </w:p>
          <w:p w14:paraId="63956782" w14:textId="77777777" w:rsidR="007609B3" w:rsidRPr="007577CE" w:rsidRDefault="007609B3" w:rsidP="007609B3">
            <w:pPr>
              <w:pStyle w:val="ListParagraph"/>
              <w:numPr>
                <w:ilvl w:val="0"/>
                <w:numId w:val="5"/>
              </w:numPr>
              <w:rPr>
                <w:rFonts w:eastAsia="Times New Roman"/>
                <w:sz w:val="16"/>
              </w:rPr>
            </w:pPr>
            <w:r w:rsidRPr="00825650">
              <w:rPr>
                <w:rFonts w:eastAsia="Times New Roman"/>
                <w:sz w:val="16"/>
              </w:rPr>
              <w:t>An insider perspective on squatter churches</w:t>
            </w:r>
            <w:r w:rsidRPr="007577CE">
              <w:rPr>
                <w:rFonts w:eastAsia="Times New Roman"/>
                <w:sz w:val="16"/>
              </w:rPr>
              <w:t xml:space="preserve">. In </w:t>
            </w:r>
            <w:r w:rsidRPr="00825650">
              <w:rPr>
                <w:rFonts w:eastAsia="Times New Roman"/>
                <w:i/>
                <w:iCs/>
                <w:sz w:val="16"/>
              </w:rPr>
              <w:t>Cry of the urban poor</w:t>
            </w:r>
            <w:r w:rsidRPr="007577CE">
              <w:rPr>
                <w:rFonts w:eastAsia="Times New Roman"/>
                <w:sz w:val="16"/>
              </w:rPr>
              <w:t xml:space="preserve"> (pp. 185-198). </w:t>
            </w:r>
          </w:p>
          <w:p w14:paraId="75B0C2C3" w14:textId="77777777" w:rsidR="007609B3" w:rsidRPr="007577CE" w:rsidRDefault="007609B3" w:rsidP="007609B3">
            <w:pPr>
              <w:pStyle w:val="ListParagraph"/>
              <w:numPr>
                <w:ilvl w:val="0"/>
                <w:numId w:val="5"/>
              </w:numPr>
              <w:rPr>
                <w:rFonts w:eastAsia="Times New Roman"/>
                <w:sz w:val="16"/>
              </w:rPr>
            </w:pPr>
            <w:r w:rsidRPr="00825650">
              <w:rPr>
                <w:rFonts w:eastAsia="Times New Roman"/>
                <w:sz w:val="16"/>
              </w:rPr>
              <w:t>Squatter culture and the church</w:t>
            </w:r>
            <w:r w:rsidRPr="007577CE">
              <w:rPr>
                <w:rFonts w:eastAsia="Times New Roman"/>
                <w:sz w:val="16"/>
              </w:rPr>
              <w:t xml:space="preserve">. In </w:t>
            </w:r>
            <w:r w:rsidRPr="00035C6B">
              <w:rPr>
                <w:rFonts w:eastAsia="Times New Roman"/>
                <w:i/>
                <w:iCs/>
                <w:sz w:val="16"/>
              </w:rPr>
              <w:t>Cry of the urban poor</w:t>
            </w:r>
            <w:r w:rsidRPr="007577CE">
              <w:rPr>
                <w:rFonts w:eastAsia="Times New Roman"/>
                <w:sz w:val="16"/>
              </w:rPr>
              <w:t xml:space="preserve"> (pp. 199-220). </w:t>
            </w:r>
          </w:p>
          <w:p w14:paraId="192C9932" w14:textId="77777777" w:rsidR="007609B3" w:rsidRPr="007577CE" w:rsidRDefault="007609B3" w:rsidP="007609B3">
            <w:pPr>
              <w:rPr>
                <w:rFonts w:eastAsia="Times New Roman"/>
                <w:sz w:val="16"/>
              </w:rPr>
            </w:pPr>
            <w:r w:rsidRPr="007577CE">
              <w:rPr>
                <w:rFonts w:eastAsia="Times New Roman"/>
                <w:sz w:val="16"/>
              </w:rPr>
              <w:t>Browse one of these on the culture of poverty:</w:t>
            </w:r>
          </w:p>
          <w:p w14:paraId="5EFDCB6F" w14:textId="77777777" w:rsidR="007609B3" w:rsidRPr="007577CE" w:rsidRDefault="007609B3" w:rsidP="00EC51EB">
            <w:pPr>
              <w:numPr>
                <w:ilvl w:val="0"/>
                <w:numId w:val="19"/>
              </w:numPr>
              <w:spacing w:beforeLines="1" w:before="2" w:afterLines="1" w:after="2"/>
              <w:rPr>
                <w:rFonts w:eastAsia="Times New Roman"/>
                <w:sz w:val="16"/>
              </w:rPr>
            </w:pPr>
            <w:r w:rsidRPr="007577CE">
              <w:rPr>
                <w:rFonts w:eastAsia="Times New Roman"/>
                <w:sz w:val="16"/>
              </w:rPr>
              <w:t xml:space="preserve">Dominique Lapierre. </w:t>
            </w:r>
            <w:r w:rsidRPr="00035C6B">
              <w:rPr>
                <w:rFonts w:eastAsia="Times New Roman"/>
                <w:i/>
                <w:iCs/>
                <w:sz w:val="16"/>
              </w:rPr>
              <w:t>City of Joy</w:t>
            </w:r>
            <w:r w:rsidRPr="007577CE">
              <w:rPr>
                <w:rFonts w:eastAsia="Times New Roman"/>
                <w:sz w:val="16"/>
              </w:rPr>
              <w:t xml:space="preserve">. </w:t>
            </w:r>
          </w:p>
          <w:p w14:paraId="49724AF9" w14:textId="77777777" w:rsidR="007609B3" w:rsidRPr="007577CE" w:rsidRDefault="007609B3" w:rsidP="00EC51EB">
            <w:pPr>
              <w:numPr>
                <w:ilvl w:val="0"/>
                <w:numId w:val="19"/>
              </w:numPr>
              <w:spacing w:beforeLines="1" w:before="2" w:afterLines="1" w:after="2"/>
              <w:rPr>
                <w:rFonts w:eastAsia="Times New Roman"/>
                <w:sz w:val="16"/>
              </w:rPr>
            </w:pPr>
            <w:r w:rsidRPr="007577CE">
              <w:rPr>
                <w:rFonts w:eastAsia="Times New Roman"/>
                <w:sz w:val="16"/>
              </w:rPr>
              <w:t xml:space="preserve">Or watch </w:t>
            </w:r>
            <w:proofErr w:type="spellStart"/>
            <w:r w:rsidRPr="007577CE">
              <w:rPr>
                <w:rFonts w:eastAsia="Times New Roman"/>
                <w:sz w:val="16"/>
              </w:rPr>
              <w:t>SlumDog</w:t>
            </w:r>
            <w:proofErr w:type="spellEnd"/>
            <w:r w:rsidRPr="007577CE">
              <w:rPr>
                <w:rFonts w:eastAsia="Times New Roman"/>
                <w:sz w:val="16"/>
              </w:rPr>
              <w:t xml:space="preserve"> Millionaire </w:t>
            </w:r>
          </w:p>
          <w:p w14:paraId="40B310A4" w14:textId="56163C4B" w:rsidR="007609B3" w:rsidRPr="007577CE" w:rsidRDefault="007609B3" w:rsidP="00EC51EB">
            <w:pPr>
              <w:numPr>
                <w:ilvl w:val="0"/>
                <w:numId w:val="19"/>
              </w:numPr>
              <w:spacing w:beforeLines="1" w:before="2" w:afterLines="1" w:after="2"/>
              <w:rPr>
                <w:rFonts w:eastAsia="Times New Roman"/>
                <w:sz w:val="16"/>
              </w:rPr>
            </w:pPr>
            <w:proofErr w:type="spellStart"/>
            <w:r w:rsidRPr="003B0841">
              <w:rPr>
                <w:rFonts w:eastAsia="Times New Roman"/>
                <w:sz w:val="16"/>
                <w:lang w:val="es-ES"/>
              </w:rPr>
              <w:t>Or</w:t>
            </w:r>
            <w:proofErr w:type="spellEnd"/>
            <w:r w:rsidRPr="003B0841">
              <w:rPr>
                <w:rFonts w:eastAsia="Times New Roman"/>
                <w:sz w:val="16"/>
                <w:lang w:val="es-ES"/>
              </w:rPr>
              <w:t xml:space="preserve"> de </w:t>
            </w:r>
            <w:proofErr w:type="spellStart"/>
            <w:r w:rsidRPr="003B0841">
              <w:rPr>
                <w:rFonts w:eastAsia="Times New Roman"/>
                <w:sz w:val="16"/>
                <w:lang w:val="es-ES"/>
              </w:rPr>
              <w:t>Jesus</w:t>
            </w:r>
            <w:proofErr w:type="spellEnd"/>
            <w:r w:rsidRPr="003B0841">
              <w:rPr>
                <w:rFonts w:eastAsia="Times New Roman"/>
                <w:sz w:val="16"/>
                <w:lang w:val="es-ES"/>
              </w:rPr>
              <w:t xml:space="preserve">, C. (1983). </w:t>
            </w:r>
            <w:proofErr w:type="spellStart"/>
            <w:r w:rsidRPr="003B0841">
              <w:rPr>
                <w:rFonts w:eastAsia="Times New Roman"/>
                <w:i/>
                <w:iCs/>
                <w:sz w:val="16"/>
                <w:lang w:val="es-ES"/>
              </w:rPr>
              <w:t>Diary</w:t>
            </w:r>
            <w:proofErr w:type="spellEnd"/>
            <w:r w:rsidRPr="003B0841">
              <w:rPr>
                <w:rFonts w:eastAsia="Times New Roman"/>
                <w:i/>
                <w:iCs/>
                <w:sz w:val="16"/>
                <w:lang w:val="es-ES"/>
              </w:rPr>
              <w:t xml:space="preserve"> </w:t>
            </w:r>
            <w:proofErr w:type="spellStart"/>
            <w:r w:rsidRPr="003B0841">
              <w:rPr>
                <w:rFonts w:eastAsia="Times New Roman"/>
                <w:i/>
                <w:iCs/>
                <w:sz w:val="16"/>
                <w:lang w:val="es-ES"/>
              </w:rPr>
              <w:t>of</w:t>
            </w:r>
            <w:proofErr w:type="spellEnd"/>
            <w:r w:rsidRPr="003B0841">
              <w:rPr>
                <w:rFonts w:eastAsia="Times New Roman"/>
                <w:i/>
                <w:iCs/>
                <w:sz w:val="16"/>
                <w:lang w:val="es-ES"/>
              </w:rPr>
              <w:t xml:space="preserve"> Carolina de </w:t>
            </w:r>
            <w:proofErr w:type="spellStart"/>
            <w:r w:rsidRPr="003B0841">
              <w:rPr>
                <w:rFonts w:eastAsia="Times New Roman"/>
                <w:i/>
                <w:iCs/>
                <w:sz w:val="16"/>
                <w:lang w:val="es-ES"/>
              </w:rPr>
              <w:t>Jesus</w:t>
            </w:r>
            <w:proofErr w:type="spellEnd"/>
            <w:r w:rsidR="00035C6B" w:rsidRPr="003B0841">
              <w:rPr>
                <w:rFonts w:eastAsia="Times New Roman"/>
                <w:i/>
                <w:iCs/>
                <w:sz w:val="16"/>
                <w:lang w:val="es-ES"/>
              </w:rPr>
              <w:t>.</w:t>
            </w:r>
            <w:r w:rsidRPr="003B0841">
              <w:rPr>
                <w:rFonts w:eastAsia="Times New Roman"/>
                <w:sz w:val="16"/>
                <w:lang w:val="es-ES"/>
              </w:rPr>
              <w:t xml:space="preserve"> </w:t>
            </w:r>
            <w:r w:rsidRPr="007577CE">
              <w:rPr>
                <w:rFonts w:eastAsia="Times New Roman"/>
                <w:sz w:val="16"/>
              </w:rPr>
              <w:t xml:space="preserve">Mass Market Publishers. </w:t>
            </w:r>
          </w:p>
          <w:p w14:paraId="309249C8" w14:textId="77777777" w:rsidR="007609B3" w:rsidRPr="007577CE" w:rsidRDefault="007609B3" w:rsidP="00EC51EB">
            <w:pPr>
              <w:numPr>
                <w:ilvl w:val="0"/>
                <w:numId w:val="19"/>
              </w:numPr>
              <w:spacing w:beforeLines="1" w:before="2" w:afterLines="1" w:after="2"/>
              <w:rPr>
                <w:rFonts w:eastAsia="Times New Roman"/>
                <w:sz w:val="16"/>
              </w:rPr>
            </w:pPr>
            <w:r w:rsidRPr="007577CE">
              <w:rPr>
                <w:rFonts w:eastAsia="Times New Roman"/>
                <w:sz w:val="16"/>
              </w:rPr>
              <w:t xml:space="preserve">Or </w:t>
            </w:r>
            <w:proofErr w:type="spellStart"/>
            <w:r w:rsidRPr="007577CE">
              <w:rPr>
                <w:rFonts w:eastAsia="Times New Roman"/>
                <w:sz w:val="16"/>
              </w:rPr>
              <w:t>Jocano</w:t>
            </w:r>
            <w:proofErr w:type="spellEnd"/>
            <w:r w:rsidRPr="007577CE">
              <w:rPr>
                <w:rFonts w:eastAsia="Times New Roman"/>
                <w:sz w:val="16"/>
              </w:rPr>
              <w:t xml:space="preserve">, F. L. (1975). </w:t>
            </w:r>
            <w:r w:rsidRPr="00035C6B">
              <w:rPr>
                <w:rFonts w:eastAsia="Times New Roman"/>
                <w:i/>
                <w:iCs/>
                <w:sz w:val="16"/>
              </w:rPr>
              <w:t>Slum As a Way of Lif</w:t>
            </w:r>
            <w:r w:rsidRPr="007577CE">
              <w:rPr>
                <w:rFonts w:eastAsia="Times New Roman"/>
                <w:sz w:val="16"/>
              </w:rPr>
              <w:t xml:space="preserve">e. Manila: New Day Publishers, Box 167, Quezon City 3008. </w:t>
            </w:r>
          </w:p>
          <w:p w14:paraId="7D53FA86" w14:textId="3590B96B" w:rsidR="005E3241" w:rsidRPr="007609B3" w:rsidRDefault="007609B3" w:rsidP="00EC51EB">
            <w:pPr>
              <w:numPr>
                <w:ilvl w:val="0"/>
                <w:numId w:val="19"/>
              </w:numPr>
              <w:spacing w:beforeLines="1" w:before="2" w:afterLines="1" w:after="2"/>
              <w:rPr>
                <w:rFonts w:eastAsia="Times New Roman"/>
                <w:sz w:val="16"/>
              </w:rPr>
            </w:pPr>
            <w:r w:rsidRPr="007577CE">
              <w:rPr>
                <w:rFonts w:eastAsia="Times New Roman"/>
                <w:sz w:val="16"/>
              </w:rPr>
              <w:t>Or Lewis, O. (1966</w:t>
            </w:r>
            <w:r w:rsidRPr="0021628E">
              <w:rPr>
                <w:rFonts w:eastAsia="Times New Roman"/>
                <w:sz w:val="16"/>
              </w:rPr>
              <w:t>). "The Culture of Poverty."</w:t>
            </w:r>
            <w:r w:rsidRPr="007577CE">
              <w:rPr>
                <w:rFonts w:eastAsia="Times New Roman"/>
                <w:sz w:val="16"/>
              </w:rPr>
              <w:t xml:space="preserve"> </w:t>
            </w:r>
            <w:r w:rsidRPr="0021628E">
              <w:rPr>
                <w:rFonts w:eastAsia="Times New Roman"/>
                <w:i/>
                <w:iCs/>
                <w:sz w:val="16"/>
              </w:rPr>
              <w:t>Scientific American</w:t>
            </w:r>
            <w:r w:rsidRPr="007577CE">
              <w:rPr>
                <w:rFonts w:eastAsia="Times New Roman"/>
                <w:sz w:val="16"/>
              </w:rPr>
              <w:t>, 215(4), 3-9</w:t>
            </w:r>
          </w:p>
        </w:tc>
      </w:tr>
      <w:tr w:rsidR="007609B3" w:rsidRPr="007577CE" w14:paraId="2452FE77" w14:textId="4FF4FE9C" w:rsidTr="007609B3">
        <w:trPr>
          <w:tblHeader/>
          <w:jc w:val="center"/>
        </w:trPr>
        <w:tc>
          <w:tcPr>
            <w:tcW w:w="4462" w:type="dxa"/>
            <w:gridSpan w:val="3"/>
            <w:shd w:val="clear" w:color="auto" w:fill="auto"/>
          </w:tcPr>
          <w:p w14:paraId="61358390" w14:textId="51A5EE5D" w:rsidR="007609B3" w:rsidRPr="00AD40BD" w:rsidRDefault="007609B3" w:rsidP="00E00399">
            <w:pPr>
              <w:rPr>
                <w:b/>
                <w:bCs/>
                <w:sz w:val="20"/>
                <w:szCs w:val="20"/>
              </w:rPr>
            </w:pPr>
            <w:r w:rsidRPr="00AD40BD">
              <w:rPr>
                <w:b/>
                <w:bCs/>
                <w:color w:val="000000" w:themeColor="text1"/>
                <w:sz w:val="20"/>
                <w:szCs w:val="20"/>
              </w:rPr>
              <w:t>Poor Peoples Church Processes</w:t>
            </w:r>
          </w:p>
        </w:tc>
        <w:tc>
          <w:tcPr>
            <w:tcW w:w="4803" w:type="dxa"/>
            <w:tcBorders>
              <w:top w:val="single" w:sz="6" w:space="0" w:color="000000" w:themeColor="text1"/>
            </w:tcBorders>
            <w:shd w:val="clear" w:color="auto" w:fill="F2DBDB" w:themeFill="accent2" w:themeFillTint="33"/>
          </w:tcPr>
          <w:p w14:paraId="3B46DBC9" w14:textId="77777777" w:rsidR="007609B3" w:rsidRPr="007577CE" w:rsidDel="00FE2826" w:rsidRDefault="007609B3" w:rsidP="00E00399"/>
        </w:tc>
      </w:tr>
      <w:tr w:rsidR="008A4B46" w:rsidRPr="007577CE" w14:paraId="03F1C79E" w14:textId="2625B209" w:rsidTr="007609B3">
        <w:trPr>
          <w:jc w:val="center"/>
        </w:trPr>
        <w:tc>
          <w:tcPr>
            <w:tcW w:w="1019" w:type="dxa"/>
            <w:shd w:val="clear" w:color="auto" w:fill="auto"/>
          </w:tcPr>
          <w:p w14:paraId="1EF8CE8F" w14:textId="77777777" w:rsidR="008A4B46" w:rsidRPr="007577CE" w:rsidRDefault="008A4B46" w:rsidP="00E00399">
            <w:r w:rsidRPr="007577CE">
              <w:t>4</w:t>
            </w:r>
          </w:p>
        </w:tc>
        <w:tc>
          <w:tcPr>
            <w:tcW w:w="781" w:type="dxa"/>
          </w:tcPr>
          <w:p w14:paraId="1A51D6D0" w14:textId="77777777" w:rsidR="005E3241" w:rsidRPr="007577CE" w:rsidDel="00A35D31" w:rsidRDefault="005E3241" w:rsidP="00E00399"/>
        </w:tc>
        <w:tc>
          <w:tcPr>
            <w:tcW w:w="2662" w:type="dxa"/>
            <w:tcBorders>
              <w:top w:val="single" w:sz="6" w:space="0" w:color="000000" w:themeColor="text1"/>
            </w:tcBorders>
            <w:shd w:val="clear" w:color="auto" w:fill="F2DBDB" w:themeFill="accent2" w:themeFillTint="33"/>
          </w:tcPr>
          <w:p w14:paraId="7A93EB76" w14:textId="15161230" w:rsidR="00A35D31" w:rsidRPr="00AD40BD" w:rsidRDefault="00B530F1" w:rsidP="00E00399">
            <w:pPr>
              <w:rPr>
                <w:sz w:val="20"/>
                <w:szCs w:val="20"/>
              </w:rPr>
            </w:pPr>
            <w:r w:rsidRPr="00AD40BD">
              <w:rPr>
                <w:b/>
                <w:sz w:val="20"/>
                <w:szCs w:val="20"/>
              </w:rPr>
              <w:t>P</w:t>
            </w:r>
            <w:r w:rsidR="00A35D31" w:rsidRPr="00AD40BD">
              <w:rPr>
                <w:sz w:val="20"/>
                <w:szCs w:val="20"/>
              </w:rPr>
              <w:t>ower of the Spirit</w:t>
            </w:r>
            <w:r w:rsidR="00E14BFE" w:rsidRPr="00AD40BD">
              <w:rPr>
                <w:sz w:val="20"/>
                <w:szCs w:val="20"/>
              </w:rPr>
              <w:t xml:space="preserve"> </w:t>
            </w:r>
          </w:p>
          <w:p w14:paraId="4A1907AF" w14:textId="55DCECEF" w:rsidR="008A4B46" w:rsidRPr="00AD40BD" w:rsidRDefault="005E3241" w:rsidP="00E00399">
            <w:pPr>
              <w:rPr>
                <w:sz w:val="20"/>
                <w:szCs w:val="20"/>
              </w:rPr>
            </w:pPr>
            <w:r w:rsidRPr="00AD40BD">
              <w:rPr>
                <w:b/>
                <w:bCs/>
                <w:sz w:val="20"/>
                <w:szCs w:val="20"/>
              </w:rPr>
              <w:t>P</w:t>
            </w:r>
            <w:r w:rsidRPr="00AD40BD">
              <w:rPr>
                <w:sz w:val="20"/>
                <w:szCs w:val="20"/>
              </w:rPr>
              <w:t xml:space="preserve">ersonal </w:t>
            </w:r>
            <w:r w:rsidRPr="00AD40BD">
              <w:rPr>
                <w:b/>
                <w:bCs/>
                <w:sz w:val="20"/>
                <w:szCs w:val="20"/>
              </w:rPr>
              <w:t>P</w:t>
            </w:r>
            <w:r w:rsidRPr="00AD40BD">
              <w:rPr>
                <w:sz w:val="20"/>
                <w:szCs w:val="20"/>
              </w:rPr>
              <w:t>reparation</w:t>
            </w:r>
          </w:p>
        </w:tc>
        <w:tc>
          <w:tcPr>
            <w:tcW w:w="4803" w:type="dxa"/>
            <w:tcBorders>
              <w:top w:val="single" w:sz="6" w:space="0" w:color="000000" w:themeColor="text1"/>
            </w:tcBorders>
            <w:shd w:val="clear" w:color="auto" w:fill="F2DBDB" w:themeFill="accent2" w:themeFillTint="33"/>
          </w:tcPr>
          <w:p w14:paraId="1F6145B0" w14:textId="77777777" w:rsidR="007609B3" w:rsidRPr="007577CE" w:rsidRDefault="007609B3" w:rsidP="00191BF1">
            <w:pPr>
              <w:numPr>
                <w:ilvl w:val="0"/>
                <w:numId w:val="19"/>
              </w:numPr>
              <w:spacing w:beforeLines="1" w:before="2" w:afterLines="1" w:after="2"/>
              <w:rPr>
                <w:rFonts w:eastAsia="Times New Roman"/>
                <w:sz w:val="16"/>
              </w:rPr>
            </w:pPr>
            <w:r w:rsidRPr="007577CE">
              <w:rPr>
                <w:rFonts w:eastAsia="Times New Roman"/>
                <w:sz w:val="16"/>
              </w:rPr>
              <w:t>Grigg, Viv. (2004</w:t>
            </w:r>
            <w:r w:rsidRPr="00825650">
              <w:rPr>
                <w:rFonts w:eastAsia="Times New Roman"/>
                <w:sz w:val="16"/>
              </w:rPr>
              <w:t>). Works of the Spirit of God</w:t>
            </w:r>
            <w:r w:rsidRPr="007577CE">
              <w:rPr>
                <w:rFonts w:eastAsia="Times New Roman"/>
                <w:sz w:val="16"/>
              </w:rPr>
              <w:t xml:space="preserve">. In </w:t>
            </w:r>
            <w:r w:rsidRPr="0021628E">
              <w:rPr>
                <w:rFonts w:eastAsia="Times New Roman"/>
                <w:i/>
                <w:iCs/>
                <w:sz w:val="16"/>
              </w:rPr>
              <w:t>Cry of the Urban Poor</w:t>
            </w:r>
            <w:r w:rsidRPr="007577CE">
              <w:rPr>
                <w:rFonts w:eastAsia="Times New Roman"/>
                <w:sz w:val="16"/>
              </w:rPr>
              <w:t xml:space="preserve"> (pp. 145-154).</w:t>
            </w:r>
          </w:p>
          <w:p w14:paraId="71BB211D" w14:textId="77777777" w:rsidR="007609B3" w:rsidRPr="007577CE" w:rsidRDefault="007609B3" w:rsidP="00191BF1">
            <w:pPr>
              <w:numPr>
                <w:ilvl w:val="0"/>
                <w:numId w:val="19"/>
              </w:numPr>
              <w:spacing w:beforeLines="1" w:before="2" w:afterLines="1" w:after="2"/>
              <w:rPr>
                <w:rFonts w:eastAsia="Times New Roman"/>
                <w:sz w:val="16"/>
              </w:rPr>
            </w:pPr>
            <w:r w:rsidRPr="007577CE">
              <w:rPr>
                <w:rFonts w:eastAsia="Times New Roman"/>
                <w:sz w:val="16"/>
              </w:rPr>
              <w:t xml:space="preserve">Ott. </w:t>
            </w:r>
            <w:r w:rsidRPr="00825650">
              <w:rPr>
                <w:rFonts w:eastAsia="Times New Roman"/>
                <w:sz w:val="16"/>
              </w:rPr>
              <w:t>Apostolic church planters</w:t>
            </w:r>
            <w:r w:rsidRPr="0021628E">
              <w:rPr>
                <w:rFonts w:eastAsia="Times New Roman"/>
                <w:i/>
                <w:iCs/>
                <w:sz w:val="16"/>
              </w:rPr>
              <w:t>. In Global church planting</w:t>
            </w:r>
            <w:r w:rsidRPr="007577CE">
              <w:rPr>
                <w:rFonts w:eastAsia="Times New Roman"/>
                <w:sz w:val="16"/>
              </w:rPr>
              <w:t xml:space="preserve"> (pp. 89-107). Grand Rapids, MI: Baker </w:t>
            </w:r>
          </w:p>
          <w:p w14:paraId="4C78BDFE" w14:textId="3A84415D" w:rsidR="005E3241" w:rsidRPr="007609B3" w:rsidDel="00A35D31" w:rsidRDefault="007609B3" w:rsidP="00191BF1">
            <w:pPr>
              <w:numPr>
                <w:ilvl w:val="0"/>
                <w:numId w:val="19"/>
              </w:numPr>
              <w:spacing w:beforeLines="1" w:before="2" w:afterLines="1" w:after="2"/>
              <w:rPr>
                <w:rFonts w:eastAsia="Times New Roman"/>
                <w:sz w:val="16"/>
              </w:rPr>
            </w:pPr>
            <w:r w:rsidRPr="007577CE">
              <w:rPr>
                <w:rFonts w:eastAsia="Times New Roman"/>
                <w:sz w:val="16"/>
              </w:rPr>
              <w:t xml:space="preserve">Breen, M. (2002). </w:t>
            </w:r>
            <w:r w:rsidRPr="0021628E">
              <w:rPr>
                <w:rFonts w:eastAsia="Times New Roman"/>
                <w:i/>
                <w:iCs/>
                <w:sz w:val="16"/>
              </w:rPr>
              <w:t>Pioneer</w:t>
            </w:r>
            <w:r w:rsidRPr="007577CE">
              <w:rPr>
                <w:rFonts w:eastAsia="Times New Roman"/>
                <w:sz w:val="16"/>
              </w:rPr>
              <w:t xml:space="preserve">. In </w:t>
            </w:r>
            <w:r w:rsidRPr="0021628E">
              <w:rPr>
                <w:rFonts w:eastAsia="Times New Roman"/>
                <w:i/>
                <w:iCs/>
                <w:sz w:val="16"/>
              </w:rPr>
              <w:t>The Apostle's Notebook</w:t>
            </w:r>
            <w:r w:rsidRPr="007577CE">
              <w:rPr>
                <w:rFonts w:eastAsia="Times New Roman"/>
                <w:sz w:val="16"/>
              </w:rPr>
              <w:t>. Eastbourne, England.</w:t>
            </w:r>
          </w:p>
        </w:tc>
      </w:tr>
      <w:tr w:rsidR="008A4B46" w:rsidRPr="007577CE" w14:paraId="48BF9121" w14:textId="3A2AA06D" w:rsidTr="007609B3">
        <w:trPr>
          <w:jc w:val="center"/>
        </w:trPr>
        <w:tc>
          <w:tcPr>
            <w:tcW w:w="1019" w:type="dxa"/>
            <w:shd w:val="clear" w:color="auto" w:fill="auto"/>
          </w:tcPr>
          <w:p w14:paraId="6D83A368" w14:textId="5F896277" w:rsidR="008A4B46" w:rsidRPr="007577CE" w:rsidRDefault="008A4B46" w:rsidP="00E00399">
            <w:r w:rsidRPr="007577CE">
              <w:t>5</w:t>
            </w:r>
          </w:p>
        </w:tc>
        <w:tc>
          <w:tcPr>
            <w:tcW w:w="781" w:type="dxa"/>
          </w:tcPr>
          <w:p w14:paraId="31BADDA5" w14:textId="77777777" w:rsidR="005E3241" w:rsidRDefault="005E3241" w:rsidP="00E00399">
            <w:pPr>
              <w:rPr>
                <w:b/>
                <w:bCs/>
              </w:rPr>
            </w:pPr>
          </w:p>
        </w:tc>
        <w:tc>
          <w:tcPr>
            <w:tcW w:w="2662" w:type="dxa"/>
            <w:tcBorders>
              <w:top w:val="single" w:sz="6" w:space="0" w:color="000000" w:themeColor="text1"/>
            </w:tcBorders>
            <w:shd w:val="clear" w:color="auto" w:fill="F2DBDB" w:themeFill="accent2" w:themeFillTint="33"/>
          </w:tcPr>
          <w:p w14:paraId="15D15D72" w14:textId="6469A457" w:rsidR="008A4B46" w:rsidRPr="00AD40BD" w:rsidRDefault="0074375D" w:rsidP="00E00399">
            <w:pPr>
              <w:rPr>
                <w:sz w:val="20"/>
                <w:szCs w:val="20"/>
              </w:rPr>
            </w:pPr>
            <w:r w:rsidRPr="00AD40BD">
              <w:rPr>
                <w:b/>
                <w:bCs/>
                <w:sz w:val="20"/>
                <w:szCs w:val="20"/>
              </w:rPr>
              <w:t>P</w:t>
            </w:r>
            <w:r w:rsidRPr="00AD40BD">
              <w:rPr>
                <w:sz w:val="20"/>
                <w:szCs w:val="20"/>
              </w:rPr>
              <w:t>roject</w:t>
            </w:r>
            <w:r w:rsidRPr="00AD40BD">
              <w:rPr>
                <w:b/>
                <w:bCs/>
                <w:sz w:val="20"/>
                <w:szCs w:val="20"/>
              </w:rPr>
              <w:t xml:space="preserve"> </w:t>
            </w:r>
            <w:r w:rsidR="008A4B46" w:rsidRPr="00AD40BD">
              <w:rPr>
                <w:b/>
                <w:sz w:val="20"/>
                <w:szCs w:val="20"/>
              </w:rPr>
              <w:t>P</w:t>
            </w:r>
            <w:r w:rsidR="008A4B46" w:rsidRPr="00AD40BD">
              <w:rPr>
                <w:sz w:val="20"/>
                <w:szCs w:val="20"/>
              </w:rPr>
              <w:t xml:space="preserve">lanning to </w:t>
            </w:r>
            <w:r w:rsidR="008A4B46" w:rsidRPr="00AD40BD">
              <w:rPr>
                <w:b/>
                <w:sz w:val="20"/>
                <w:szCs w:val="20"/>
              </w:rPr>
              <w:t>P</w:t>
            </w:r>
            <w:r w:rsidR="008A4B46" w:rsidRPr="00AD40BD">
              <w:rPr>
                <w:sz w:val="20"/>
                <w:szCs w:val="20"/>
              </w:rPr>
              <w:t>lant</w:t>
            </w:r>
            <w:r w:rsidR="00E14BFE" w:rsidRPr="00AD40BD">
              <w:rPr>
                <w:sz w:val="20"/>
                <w:szCs w:val="20"/>
              </w:rPr>
              <w:t xml:space="preserve"> &amp; Entrance Work Plan</w:t>
            </w:r>
          </w:p>
          <w:p w14:paraId="6E20B0A8" w14:textId="20E97485" w:rsidR="00FF28B6" w:rsidRPr="00AD40BD" w:rsidRDefault="00814A08" w:rsidP="00E00399">
            <w:pPr>
              <w:rPr>
                <w:sz w:val="20"/>
                <w:szCs w:val="20"/>
              </w:rPr>
            </w:pPr>
            <w:r w:rsidRPr="00814A08">
              <w:rPr>
                <w:b/>
                <w:bCs/>
                <w:sz w:val="20"/>
                <w:szCs w:val="20"/>
              </w:rPr>
              <w:t>P</w:t>
            </w:r>
            <w:r w:rsidR="00FF28B6" w:rsidRPr="00AD40BD">
              <w:rPr>
                <w:sz w:val="20"/>
                <w:szCs w:val="20"/>
              </w:rPr>
              <w:t xml:space="preserve">oor </w:t>
            </w:r>
            <w:r w:rsidR="00FF28B6" w:rsidRPr="00814A08">
              <w:rPr>
                <w:b/>
                <w:bCs/>
                <w:sz w:val="20"/>
                <w:szCs w:val="20"/>
              </w:rPr>
              <w:t>P</w:t>
            </w:r>
            <w:r w:rsidR="00FF28B6" w:rsidRPr="00AD40BD">
              <w:rPr>
                <w:sz w:val="20"/>
                <w:szCs w:val="20"/>
              </w:rPr>
              <w:t xml:space="preserve">eoples’ Church </w:t>
            </w:r>
            <w:r w:rsidR="00FF28B6" w:rsidRPr="00AD40BD">
              <w:rPr>
                <w:b/>
                <w:sz w:val="20"/>
                <w:szCs w:val="20"/>
              </w:rPr>
              <w:t>P</w:t>
            </w:r>
            <w:r w:rsidR="00FF28B6" w:rsidRPr="00AD40BD">
              <w:rPr>
                <w:sz w:val="20"/>
                <w:szCs w:val="20"/>
              </w:rPr>
              <w:t>rocesses</w:t>
            </w:r>
          </w:p>
        </w:tc>
        <w:tc>
          <w:tcPr>
            <w:tcW w:w="4803" w:type="dxa"/>
            <w:tcBorders>
              <w:top w:val="single" w:sz="6" w:space="0" w:color="000000" w:themeColor="text1"/>
            </w:tcBorders>
            <w:shd w:val="clear" w:color="auto" w:fill="F2DBDB" w:themeFill="accent2" w:themeFillTint="33"/>
          </w:tcPr>
          <w:p w14:paraId="05F1E8C5" w14:textId="2E13EB07" w:rsidR="007609B3" w:rsidRPr="007577CE" w:rsidRDefault="007609B3" w:rsidP="00EC51EB">
            <w:pPr>
              <w:numPr>
                <w:ilvl w:val="0"/>
                <w:numId w:val="20"/>
              </w:numPr>
              <w:spacing w:beforeLines="1" w:before="2" w:afterLines="1" w:after="2"/>
              <w:rPr>
                <w:rFonts w:eastAsia="Times New Roman"/>
                <w:sz w:val="16"/>
              </w:rPr>
            </w:pPr>
            <w:r w:rsidRPr="007577CE">
              <w:rPr>
                <w:rFonts w:eastAsia="Times New Roman"/>
                <w:sz w:val="16"/>
              </w:rPr>
              <w:t xml:space="preserve">Ott. </w:t>
            </w:r>
            <w:r w:rsidRPr="00825650">
              <w:rPr>
                <w:rFonts w:eastAsia="Times New Roman"/>
                <w:sz w:val="16"/>
              </w:rPr>
              <w:t>The developmental phases of a church plant</w:t>
            </w:r>
            <w:r w:rsidRPr="007577CE">
              <w:rPr>
                <w:rFonts w:eastAsia="Times New Roman"/>
                <w:sz w:val="16"/>
              </w:rPr>
              <w:t xml:space="preserve">. In </w:t>
            </w:r>
            <w:r w:rsidRPr="00035C6B">
              <w:rPr>
                <w:rFonts w:eastAsia="Times New Roman"/>
                <w:i/>
                <w:iCs/>
                <w:sz w:val="16"/>
              </w:rPr>
              <w:t>Global church planting</w:t>
            </w:r>
            <w:r w:rsidRPr="007577CE">
              <w:rPr>
                <w:rFonts w:eastAsia="Times New Roman"/>
                <w:sz w:val="16"/>
              </w:rPr>
              <w:t xml:space="preserve">. (pp. 155-166) </w:t>
            </w:r>
          </w:p>
          <w:p w14:paraId="2C7B877D" w14:textId="36AAEF8F" w:rsidR="007609B3" w:rsidRPr="007577CE" w:rsidRDefault="007609B3" w:rsidP="00EC51EB">
            <w:pPr>
              <w:numPr>
                <w:ilvl w:val="0"/>
                <w:numId w:val="20"/>
              </w:numPr>
              <w:spacing w:beforeLines="1" w:before="2" w:afterLines="1" w:after="2"/>
              <w:rPr>
                <w:rFonts w:eastAsia="Times New Roman"/>
                <w:sz w:val="16"/>
              </w:rPr>
            </w:pPr>
            <w:r w:rsidRPr="007577CE">
              <w:rPr>
                <w:rFonts w:eastAsia="Times New Roman"/>
                <w:sz w:val="16"/>
              </w:rPr>
              <w:t xml:space="preserve">Review Paul Becker, </w:t>
            </w:r>
            <w:r w:rsidRPr="00035C6B">
              <w:rPr>
                <w:rFonts w:eastAsia="Times New Roman"/>
                <w:sz w:val="16"/>
              </w:rPr>
              <w:t>Jim Carpenter</w:t>
            </w:r>
            <w:r w:rsidRPr="007577CE">
              <w:rPr>
                <w:rFonts w:eastAsia="Times New Roman"/>
                <w:sz w:val="16"/>
              </w:rPr>
              <w:t xml:space="preserve">, and Mark Williams (2011). </w:t>
            </w:r>
            <w:r w:rsidRPr="00035C6B">
              <w:rPr>
                <w:rFonts w:eastAsia="Times New Roman"/>
                <w:i/>
                <w:iCs/>
                <w:sz w:val="16"/>
              </w:rPr>
              <w:t>The New Dynamic Church planting Handbook</w:t>
            </w:r>
            <w:r w:rsidRPr="007577CE">
              <w:rPr>
                <w:rFonts w:eastAsia="Times New Roman"/>
                <w:sz w:val="16"/>
              </w:rPr>
              <w:t xml:space="preserve"> (</w:t>
            </w:r>
            <w:proofErr w:type="spellStart"/>
            <w:r w:rsidRPr="007577CE">
              <w:rPr>
                <w:rFonts w:eastAsia="Times New Roman"/>
                <w:sz w:val="16"/>
              </w:rPr>
              <w:t>Ebook</w:t>
            </w:r>
            <w:proofErr w:type="spellEnd"/>
            <w:r w:rsidRPr="007577CE">
              <w:rPr>
                <w:rFonts w:eastAsia="Times New Roman"/>
                <w:sz w:val="16"/>
              </w:rPr>
              <w:t xml:space="preserve">) </w:t>
            </w:r>
          </w:p>
          <w:p w14:paraId="5E0DE6DA" w14:textId="73BA102F" w:rsidR="005E3241" w:rsidRPr="007609B3" w:rsidRDefault="007609B3" w:rsidP="00EC51EB">
            <w:pPr>
              <w:numPr>
                <w:ilvl w:val="0"/>
                <w:numId w:val="20"/>
              </w:numPr>
              <w:spacing w:beforeLines="1" w:before="2" w:afterLines="1" w:after="2"/>
              <w:rPr>
                <w:rFonts w:eastAsia="Times New Roman"/>
                <w:sz w:val="16"/>
              </w:rPr>
            </w:pPr>
            <w:r w:rsidRPr="007577CE">
              <w:rPr>
                <w:rFonts w:eastAsia="Times New Roman"/>
                <w:sz w:val="16"/>
              </w:rPr>
              <w:t>Review Garretson training guide</w:t>
            </w:r>
          </w:p>
        </w:tc>
      </w:tr>
      <w:tr w:rsidR="008A4B46" w:rsidRPr="007577CE" w14:paraId="01A452C5" w14:textId="4C63F4C3" w:rsidTr="007609B3">
        <w:trPr>
          <w:jc w:val="center"/>
        </w:trPr>
        <w:tc>
          <w:tcPr>
            <w:tcW w:w="1019" w:type="dxa"/>
            <w:shd w:val="clear" w:color="auto" w:fill="auto"/>
          </w:tcPr>
          <w:p w14:paraId="782F7CF2" w14:textId="77777777" w:rsidR="008A4B46" w:rsidRPr="007577CE" w:rsidRDefault="008A4B46" w:rsidP="00CD3B65">
            <w:pPr>
              <w:rPr>
                <w:sz w:val="16"/>
              </w:rPr>
            </w:pPr>
          </w:p>
        </w:tc>
        <w:tc>
          <w:tcPr>
            <w:tcW w:w="781" w:type="dxa"/>
          </w:tcPr>
          <w:p w14:paraId="3D5092D8" w14:textId="77777777" w:rsidR="005E3241" w:rsidRPr="007577CE" w:rsidRDefault="005E3241" w:rsidP="00E00399"/>
        </w:tc>
        <w:tc>
          <w:tcPr>
            <w:tcW w:w="2662" w:type="dxa"/>
            <w:tcBorders>
              <w:top w:val="single" w:sz="6" w:space="0" w:color="000000" w:themeColor="text1"/>
            </w:tcBorders>
            <w:shd w:val="clear" w:color="auto" w:fill="F2DBDB" w:themeFill="accent2" w:themeFillTint="33"/>
          </w:tcPr>
          <w:p w14:paraId="50D94793" w14:textId="1D68173F" w:rsidR="008A4B46" w:rsidRPr="00AD40BD" w:rsidRDefault="008A4B46" w:rsidP="00E00399">
            <w:pPr>
              <w:rPr>
                <w:sz w:val="20"/>
                <w:szCs w:val="20"/>
              </w:rPr>
            </w:pPr>
            <w:r w:rsidRPr="00AD40BD">
              <w:rPr>
                <w:sz w:val="20"/>
                <w:szCs w:val="20"/>
              </w:rPr>
              <w:t>Workplan for Entrance</w:t>
            </w:r>
          </w:p>
        </w:tc>
        <w:tc>
          <w:tcPr>
            <w:tcW w:w="4803" w:type="dxa"/>
            <w:tcBorders>
              <w:top w:val="single" w:sz="6" w:space="0" w:color="000000" w:themeColor="text1"/>
            </w:tcBorders>
            <w:shd w:val="clear" w:color="auto" w:fill="F2DBDB" w:themeFill="accent2" w:themeFillTint="33"/>
          </w:tcPr>
          <w:p w14:paraId="460A1453" w14:textId="77777777" w:rsidR="005E3241" w:rsidRPr="007577CE" w:rsidRDefault="005E3241" w:rsidP="00E00399"/>
        </w:tc>
      </w:tr>
      <w:tr w:rsidR="008A4B46" w:rsidRPr="007577CE" w14:paraId="7F833E10" w14:textId="4D6E1747" w:rsidTr="007609B3">
        <w:trPr>
          <w:jc w:val="center"/>
        </w:trPr>
        <w:tc>
          <w:tcPr>
            <w:tcW w:w="1019" w:type="dxa"/>
            <w:shd w:val="clear" w:color="auto" w:fill="auto"/>
          </w:tcPr>
          <w:p w14:paraId="1807EEF7" w14:textId="147D85A6" w:rsidR="008A4B46" w:rsidRPr="007577CE" w:rsidRDefault="008A4B46" w:rsidP="00E00399">
            <w:r w:rsidRPr="007577CE">
              <w:t>6</w:t>
            </w:r>
          </w:p>
        </w:tc>
        <w:tc>
          <w:tcPr>
            <w:tcW w:w="781" w:type="dxa"/>
          </w:tcPr>
          <w:p w14:paraId="1FC57091" w14:textId="77777777" w:rsidR="005E3241" w:rsidRPr="005E3241" w:rsidRDefault="005E3241" w:rsidP="00E00399">
            <w:pPr>
              <w:rPr>
                <w:b/>
                <w:bCs/>
              </w:rPr>
            </w:pPr>
          </w:p>
        </w:tc>
        <w:tc>
          <w:tcPr>
            <w:tcW w:w="2662" w:type="dxa"/>
            <w:tcBorders>
              <w:top w:val="single" w:sz="6" w:space="0" w:color="000000" w:themeColor="text1"/>
            </w:tcBorders>
            <w:shd w:val="clear" w:color="auto" w:fill="F2DBDB" w:themeFill="accent2" w:themeFillTint="33"/>
          </w:tcPr>
          <w:p w14:paraId="03673155" w14:textId="166990A8" w:rsidR="008A4B46" w:rsidRPr="00AD40BD" w:rsidRDefault="008A4B46" w:rsidP="00E00399">
            <w:pPr>
              <w:rPr>
                <w:bCs/>
                <w:sz w:val="20"/>
                <w:szCs w:val="20"/>
              </w:rPr>
            </w:pPr>
            <w:proofErr w:type="spellStart"/>
            <w:proofErr w:type="gramStart"/>
            <w:r w:rsidRPr="00814A08">
              <w:rPr>
                <w:b/>
                <w:sz w:val="20"/>
                <w:szCs w:val="20"/>
              </w:rPr>
              <w:t>P</w:t>
            </w:r>
            <w:r w:rsidRPr="00AD40BD">
              <w:rPr>
                <w:bCs/>
                <w:sz w:val="20"/>
                <w:szCs w:val="20"/>
              </w:rPr>
              <w:t>resence,</w:t>
            </w:r>
            <w:r w:rsidR="00E14BFE" w:rsidRPr="00AD40BD">
              <w:rPr>
                <w:bCs/>
                <w:sz w:val="20"/>
                <w:szCs w:val="20"/>
              </w:rPr>
              <w:t>Solidarity</w:t>
            </w:r>
            <w:proofErr w:type="spellEnd"/>
            <w:proofErr w:type="gramEnd"/>
            <w:r w:rsidRPr="00AD40BD">
              <w:rPr>
                <w:bCs/>
                <w:sz w:val="20"/>
                <w:szCs w:val="20"/>
              </w:rPr>
              <w:t xml:space="preserve"> </w:t>
            </w:r>
            <w:r w:rsidRPr="00814A08">
              <w:rPr>
                <w:b/>
                <w:sz w:val="20"/>
                <w:szCs w:val="20"/>
              </w:rPr>
              <w:t>P</w:t>
            </w:r>
            <w:r w:rsidRPr="00AD40BD">
              <w:rPr>
                <w:bCs/>
                <w:sz w:val="20"/>
                <w:szCs w:val="20"/>
              </w:rPr>
              <w:t xml:space="preserve">roclamation and </w:t>
            </w:r>
            <w:r w:rsidRPr="00814A08">
              <w:rPr>
                <w:b/>
                <w:sz w:val="20"/>
                <w:szCs w:val="20"/>
              </w:rPr>
              <w:t>P</w:t>
            </w:r>
            <w:r w:rsidRPr="00AD40BD">
              <w:rPr>
                <w:bCs/>
                <w:sz w:val="20"/>
                <w:szCs w:val="20"/>
              </w:rPr>
              <w:t>ower</w:t>
            </w:r>
          </w:p>
          <w:p w14:paraId="28DC4051" w14:textId="177A7713" w:rsidR="008A4B46" w:rsidRPr="00AD40BD" w:rsidRDefault="001D610F" w:rsidP="00E00399">
            <w:pPr>
              <w:rPr>
                <w:sz w:val="20"/>
                <w:szCs w:val="20"/>
              </w:rPr>
            </w:pPr>
            <w:r w:rsidRPr="00AD40BD">
              <w:rPr>
                <w:bCs/>
                <w:sz w:val="20"/>
                <w:szCs w:val="20"/>
              </w:rPr>
              <w:t>Workplan for Evangelism</w:t>
            </w:r>
            <w:r w:rsidRPr="00AD40BD" w:rsidDel="001D610F">
              <w:rPr>
                <w:sz w:val="20"/>
                <w:szCs w:val="20"/>
              </w:rPr>
              <w:t xml:space="preserve"> </w:t>
            </w:r>
          </w:p>
        </w:tc>
        <w:tc>
          <w:tcPr>
            <w:tcW w:w="4803" w:type="dxa"/>
            <w:tcBorders>
              <w:top w:val="single" w:sz="6" w:space="0" w:color="000000" w:themeColor="text1"/>
            </w:tcBorders>
            <w:shd w:val="clear" w:color="auto" w:fill="F2DBDB" w:themeFill="accent2" w:themeFillTint="33"/>
          </w:tcPr>
          <w:p w14:paraId="19291391" w14:textId="77777777" w:rsidR="007609B3" w:rsidRPr="00191BF1" w:rsidRDefault="007609B3" w:rsidP="00191BF1">
            <w:pPr>
              <w:numPr>
                <w:ilvl w:val="0"/>
                <w:numId w:val="20"/>
              </w:numPr>
              <w:spacing w:beforeLines="1" w:before="2" w:afterLines="1" w:after="2"/>
              <w:rPr>
                <w:rFonts w:eastAsia="Times New Roman"/>
                <w:sz w:val="16"/>
              </w:rPr>
            </w:pPr>
            <w:r w:rsidRPr="00825650">
              <w:rPr>
                <w:rFonts w:eastAsia="Times New Roman"/>
                <w:sz w:val="16"/>
              </w:rPr>
              <w:t>Enter the man of peace. And Patterns of proclamation</w:t>
            </w:r>
            <w:r w:rsidRPr="00191BF1">
              <w:rPr>
                <w:rFonts w:eastAsia="Times New Roman"/>
                <w:sz w:val="16"/>
              </w:rPr>
              <w:t xml:space="preserve">.  In </w:t>
            </w:r>
            <w:r w:rsidRPr="0021628E">
              <w:rPr>
                <w:rFonts w:eastAsia="Times New Roman"/>
                <w:i/>
                <w:iCs/>
                <w:sz w:val="16"/>
              </w:rPr>
              <w:t>Cry</w:t>
            </w:r>
            <w:r w:rsidRPr="00191BF1">
              <w:rPr>
                <w:rFonts w:eastAsia="Times New Roman"/>
                <w:sz w:val="16"/>
              </w:rPr>
              <w:t>, (pp.133-144).</w:t>
            </w:r>
          </w:p>
          <w:p w14:paraId="7E992CBF" w14:textId="1131B4FA" w:rsidR="005E3241" w:rsidRPr="00191BF1" w:rsidRDefault="007609B3" w:rsidP="00191BF1">
            <w:pPr>
              <w:numPr>
                <w:ilvl w:val="0"/>
                <w:numId w:val="20"/>
              </w:numPr>
              <w:spacing w:beforeLines="1" w:before="2" w:afterLines="1" w:after="2"/>
              <w:rPr>
                <w:rFonts w:eastAsia="Times New Roman"/>
                <w:sz w:val="16"/>
              </w:rPr>
            </w:pPr>
            <w:r w:rsidRPr="00191BF1">
              <w:rPr>
                <w:rFonts w:eastAsia="Times New Roman"/>
                <w:sz w:val="16"/>
              </w:rPr>
              <w:t xml:space="preserve">Grigg, V. (2004). </w:t>
            </w:r>
            <w:r w:rsidRPr="00825650">
              <w:rPr>
                <w:rFonts w:eastAsia="Times New Roman"/>
                <w:sz w:val="16"/>
              </w:rPr>
              <w:t>Breaking the poverty cycle: Preaching the gospel to the poor.</w:t>
            </w:r>
            <w:r w:rsidRPr="00191BF1">
              <w:rPr>
                <w:rFonts w:eastAsia="Times New Roman"/>
                <w:sz w:val="16"/>
              </w:rPr>
              <w:t xml:space="preserve"> In </w:t>
            </w:r>
            <w:r w:rsidRPr="0021628E">
              <w:rPr>
                <w:rFonts w:eastAsia="Times New Roman"/>
                <w:i/>
                <w:iCs/>
                <w:sz w:val="16"/>
              </w:rPr>
              <w:t>Companion to the poor</w:t>
            </w:r>
            <w:r w:rsidRPr="00191BF1">
              <w:rPr>
                <w:rFonts w:eastAsia="Times New Roman"/>
                <w:sz w:val="16"/>
              </w:rPr>
              <w:t xml:space="preserve"> (pp133-152). Authentic.</w:t>
            </w:r>
          </w:p>
        </w:tc>
      </w:tr>
      <w:tr w:rsidR="008A4B46" w:rsidRPr="007577CE" w14:paraId="287A7F55" w14:textId="4C1326A4" w:rsidTr="007609B3">
        <w:trPr>
          <w:jc w:val="center"/>
        </w:trPr>
        <w:tc>
          <w:tcPr>
            <w:tcW w:w="1019" w:type="dxa"/>
            <w:shd w:val="clear" w:color="auto" w:fill="auto"/>
          </w:tcPr>
          <w:p w14:paraId="3B7F4711" w14:textId="23E15071" w:rsidR="008A4B46" w:rsidRPr="007577CE" w:rsidRDefault="009A03A6" w:rsidP="00CD3B65">
            <w:pPr>
              <w:rPr>
                <w:sz w:val="16"/>
              </w:rPr>
            </w:pPr>
            <w:r>
              <w:rPr>
                <w:sz w:val="16"/>
              </w:rPr>
              <w:t>7</w:t>
            </w:r>
          </w:p>
        </w:tc>
        <w:tc>
          <w:tcPr>
            <w:tcW w:w="781" w:type="dxa"/>
          </w:tcPr>
          <w:p w14:paraId="2F381FC4" w14:textId="77777777" w:rsidR="005E3241" w:rsidRPr="005E3241" w:rsidRDefault="005E3241" w:rsidP="00E00399">
            <w:pPr>
              <w:rPr>
                <w:b/>
                <w:bCs/>
              </w:rPr>
            </w:pPr>
          </w:p>
        </w:tc>
        <w:tc>
          <w:tcPr>
            <w:tcW w:w="2662" w:type="dxa"/>
            <w:tcBorders>
              <w:top w:val="single" w:sz="6" w:space="0" w:color="000000" w:themeColor="text1"/>
            </w:tcBorders>
            <w:shd w:val="clear" w:color="auto" w:fill="F2DBDB" w:themeFill="accent2" w:themeFillTint="33"/>
          </w:tcPr>
          <w:p w14:paraId="06B870DA" w14:textId="293B9740" w:rsidR="001D610F" w:rsidRPr="00AD40BD" w:rsidRDefault="001D610F" w:rsidP="00E00399">
            <w:pPr>
              <w:rPr>
                <w:sz w:val="20"/>
                <w:szCs w:val="20"/>
              </w:rPr>
            </w:pPr>
            <w:r w:rsidRPr="00AD40BD">
              <w:rPr>
                <w:b/>
                <w:sz w:val="20"/>
                <w:szCs w:val="20"/>
              </w:rPr>
              <w:t>P</w:t>
            </w:r>
            <w:r w:rsidRPr="00AD40BD">
              <w:rPr>
                <w:sz w:val="20"/>
                <w:szCs w:val="20"/>
              </w:rPr>
              <w:t xml:space="preserve">ractical </w:t>
            </w:r>
            <w:r w:rsidR="49651F94" w:rsidRPr="00AD40BD">
              <w:rPr>
                <w:sz w:val="20"/>
                <w:szCs w:val="20"/>
              </w:rPr>
              <w:t>Discipleship</w:t>
            </w:r>
          </w:p>
          <w:p w14:paraId="1CD634EA" w14:textId="7E510EF9" w:rsidR="008A4B46" w:rsidRPr="00AD40BD" w:rsidRDefault="008A4B46" w:rsidP="00E00399">
            <w:pPr>
              <w:rPr>
                <w:sz w:val="20"/>
                <w:szCs w:val="20"/>
              </w:rPr>
            </w:pPr>
            <w:r w:rsidRPr="00AD40BD">
              <w:rPr>
                <w:sz w:val="20"/>
                <w:szCs w:val="20"/>
              </w:rPr>
              <w:t>Workplan for Discipleship</w:t>
            </w:r>
          </w:p>
        </w:tc>
        <w:tc>
          <w:tcPr>
            <w:tcW w:w="4803" w:type="dxa"/>
            <w:tcBorders>
              <w:top w:val="single" w:sz="6" w:space="0" w:color="000000" w:themeColor="text1"/>
            </w:tcBorders>
            <w:shd w:val="clear" w:color="auto" w:fill="F2DBDB" w:themeFill="accent2" w:themeFillTint="33"/>
          </w:tcPr>
          <w:p w14:paraId="573970FC" w14:textId="4A25C101" w:rsidR="005E3241" w:rsidRPr="007609B3" w:rsidRDefault="007609B3" w:rsidP="00EC51EB">
            <w:pPr>
              <w:pStyle w:val="ListParagraph"/>
              <w:numPr>
                <w:ilvl w:val="0"/>
                <w:numId w:val="21"/>
              </w:numPr>
              <w:rPr>
                <w:b/>
                <w:bCs/>
              </w:rPr>
            </w:pPr>
            <w:r w:rsidRPr="007609B3">
              <w:rPr>
                <w:sz w:val="16"/>
              </w:rPr>
              <w:t xml:space="preserve">Hesselgrave, D. J. (1980). </w:t>
            </w:r>
            <w:r w:rsidRPr="00825650">
              <w:rPr>
                <w:sz w:val="16"/>
              </w:rPr>
              <w:t>Planting Churches Cross-Culturally; A Guide for Home and Foreign Missions</w:t>
            </w:r>
            <w:r w:rsidRPr="00191BF1">
              <w:rPr>
                <w:i/>
                <w:iCs/>
                <w:sz w:val="16"/>
              </w:rPr>
              <w:t>. The Believers Congregated</w:t>
            </w:r>
            <w:r w:rsidRPr="007609B3">
              <w:rPr>
                <w:sz w:val="16"/>
              </w:rPr>
              <w:t>. Grand Rapids, Michigan, Baker Books: 269-301.</w:t>
            </w:r>
          </w:p>
        </w:tc>
      </w:tr>
      <w:tr w:rsidR="008A4B46" w:rsidRPr="007577CE" w14:paraId="2417F8A1" w14:textId="7F2850F6" w:rsidTr="007609B3">
        <w:trPr>
          <w:jc w:val="center"/>
        </w:trPr>
        <w:tc>
          <w:tcPr>
            <w:tcW w:w="1019" w:type="dxa"/>
            <w:shd w:val="clear" w:color="auto" w:fill="auto"/>
          </w:tcPr>
          <w:p w14:paraId="7E739B38" w14:textId="24AD6244" w:rsidR="008A4B46" w:rsidRPr="007577CE" w:rsidRDefault="005E3241" w:rsidP="00E00399">
            <w:r>
              <w:t>8</w:t>
            </w:r>
          </w:p>
        </w:tc>
        <w:tc>
          <w:tcPr>
            <w:tcW w:w="781" w:type="dxa"/>
          </w:tcPr>
          <w:p w14:paraId="1C28CBEE" w14:textId="77777777" w:rsidR="005E3241" w:rsidRPr="005E3241" w:rsidRDefault="005E3241" w:rsidP="00E00399">
            <w:pPr>
              <w:rPr>
                <w:b/>
                <w:bCs/>
              </w:rPr>
            </w:pPr>
          </w:p>
        </w:tc>
        <w:tc>
          <w:tcPr>
            <w:tcW w:w="2662" w:type="dxa"/>
            <w:tcBorders>
              <w:top w:val="single" w:sz="6" w:space="0" w:color="000000" w:themeColor="text1"/>
            </w:tcBorders>
            <w:shd w:val="clear" w:color="auto" w:fill="F2DBDB" w:themeFill="accent2" w:themeFillTint="33"/>
          </w:tcPr>
          <w:p w14:paraId="3416AE27" w14:textId="2EEED9DD" w:rsidR="008A4B46" w:rsidRPr="00AD40BD" w:rsidRDefault="008A4B46" w:rsidP="00E00399">
            <w:pPr>
              <w:rPr>
                <w:sz w:val="20"/>
                <w:szCs w:val="20"/>
              </w:rPr>
            </w:pPr>
            <w:r w:rsidRPr="00AD40BD">
              <w:rPr>
                <w:b/>
                <w:sz w:val="20"/>
                <w:szCs w:val="20"/>
              </w:rPr>
              <w:t>P</w:t>
            </w:r>
            <w:r w:rsidRPr="00AD40BD">
              <w:rPr>
                <w:sz w:val="20"/>
                <w:szCs w:val="20"/>
              </w:rPr>
              <w:t>ropagating Small Groups</w:t>
            </w:r>
          </w:p>
        </w:tc>
        <w:tc>
          <w:tcPr>
            <w:tcW w:w="4803" w:type="dxa"/>
            <w:tcBorders>
              <w:top w:val="single" w:sz="6" w:space="0" w:color="000000" w:themeColor="text1"/>
            </w:tcBorders>
            <w:shd w:val="clear" w:color="auto" w:fill="F2DBDB" w:themeFill="accent2" w:themeFillTint="33"/>
          </w:tcPr>
          <w:p w14:paraId="7C3AF247" w14:textId="77777777" w:rsidR="007609B3" w:rsidRPr="00191BF1" w:rsidRDefault="007609B3" w:rsidP="00191BF1">
            <w:pPr>
              <w:pStyle w:val="ListParagraph"/>
              <w:numPr>
                <w:ilvl w:val="0"/>
                <w:numId w:val="21"/>
              </w:numPr>
              <w:rPr>
                <w:sz w:val="16"/>
              </w:rPr>
            </w:pPr>
            <w:r w:rsidRPr="00191BF1">
              <w:rPr>
                <w:sz w:val="16"/>
              </w:rPr>
              <w:t xml:space="preserve">Grigg, V. (2005). </w:t>
            </w:r>
            <w:r w:rsidRPr="00825650">
              <w:rPr>
                <w:sz w:val="16"/>
              </w:rPr>
              <w:t>Group Structures for Squatter Churches</w:t>
            </w:r>
            <w:r w:rsidRPr="00191BF1">
              <w:rPr>
                <w:sz w:val="16"/>
              </w:rPr>
              <w:t xml:space="preserve">. In </w:t>
            </w:r>
            <w:r w:rsidRPr="0021628E">
              <w:rPr>
                <w:i/>
                <w:iCs/>
                <w:sz w:val="16"/>
              </w:rPr>
              <w:t>Cry of the Urban Poor</w:t>
            </w:r>
            <w:r w:rsidRPr="00191BF1">
              <w:rPr>
                <w:sz w:val="16"/>
              </w:rPr>
              <w:t>. GA, USA: Authentic Media</w:t>
            </w:r>
          </w:p>
          <w:p w14:paraId="7C6D8A2C" w14:textId="77777777" w:rsidR="007609B3" w:rsidRPr="007577CE" w:rsidRDefault="007609B3" w:rsidP="007609B3">
            <w:pPr>
              <w:rPr>
                <w:rFonts w:eastAsia="Times New Roman"/>
                <w:sz w:val="16"/>
              </w:rPr>
            </w:pPr>
            <w:r w:rsidRPr="007577CE">
              <w:rPr>
                <w:rFonts w:eastAsia="Times New Roman"/>
                <w:sz w:val="16"/>
              </w:rPr>
              <w:t xml:space="preserve">Study in detail the book: </w:t>
            </w:r>
          </w:p>
          <w:p w14:paraId="3078B717" w14:textId="115AA7E8" w:rsidR="005E3241" w:rsidRPr="007609B3" w:rsidRDefault="007609B3" w:rsidP="00EC51EB">
            <w:pPr>
              <w:pStyle w:val="ListParagraph"/>
              <w:numPr>
                <w:ilvl w:val="0"/>
                <w:numId w:val="7"/>
              </w:numPr>
              <w:rPr>
                <w:b/>
                <w:bCs/>
              </w:rPr>
            </w:pPr>
            <w:r w:rsidRPr="007609B3">
              <w:rPr>
                <w:rFonts w:eastAsia="Times New Roman"/>
                <w:sz w:val="16"/>
              </w:rPr>
              <w:t xml:space="preserve">Comiskey, J. (1984). </w:t>
            </w:r>
            <w:r w:rsidRPr="00191BF1">
              <w:rPr>
                <w:rFonts w:eastAsia="Times New Roman"/>
                <w:i/>
                <w:iCs/>
                <w:sz w:val="16"/>
              </w:rPr>
              <w:t xml:space="preserve">Home Cell Group Explosion - How your </w:t>
            </w:r>
            <w:proofErr w:type="gramStart"/>
            <w:r w:rsidRPr="00191BF1">
              <w:rPr>
                <w:rFonts w:eastAsia="Times New Roman"/>
                <w:i/>
                <w:iCs/>
                <w:sz w:val="16"/>
              </w:rPr>
              <w:t>small  group</w:t>
            </w:r>
            <w:proofErr w:type="gramEnd"/>
            <w:r w:rsidRPr="00191BF1">
              <w:rPr>
                <w:rFonts w:eastAsia="Times New Roman"/>
                <w:i/>
                <w:iCs/>
                <w:sz w:val="16"/>
              </w:rPr>
              <w:t xml:space="preserve"> can grow and multiply</w:t>
            </w:r>
            <w:r w:rsidRPr="007609B3">
              <w:rPr>
                <w:rFonts w:eastAsia="Times New Roman"/>
                <w:sz w:val="16"/>
              </w:rPr>
              <w:t>. 10055 Regal Row #180 Houston TX 77040 USA, TOUCH Outreach Ministries</w:t>
            </w:r>
          </w:p>
        </w:tc>
      </w:tr>
      <w:tr w:rsidR="008A4B46" w:rsidRPr="007577CE" w14:paraId="31E13995" w14:textId="7DF6F004" w:rsidTr="007609B3">
        <w:trPr>
          <w:jc w:val="center"/>
        </w:trPr>
        <w:tc>
          <w:tcPr>
            <w:tcW w:w="1019" w:type="dxa"/>
            <w:shd w:val="clear" w:color="auto" w:fill="auto"/>
          </w:tcPr>
          <w:p w14:paraId="46A9F5A1" w14:textId="77777777" w:rsidR="008A4B46" w:rsidRPr="007577CE" w:rsidRDefault="008A4B46" w:rsidP="00CD3B65">
            <w:pPr>
              <w:rPr>
                <w:sz w:val="16"/>
              </w:rPr>
            </w:pPr>
          </w:p>
        </w:tc>
        <w:tc>
          <w:tcPr>
            <w:tcW w:w="781" w:type="dxa"/>
          </w:tcPr>
          <w:p w14:paraId="521E2FEB" w14:textId="77777777" w:rsidR="005E3241" w:rsidRPr="007577CE" w:rsidRDefault="005E3241" w:rsidP="00E00399"/>
        </w:tc>
        <w:tc>
          <w:tcPr>
            <w:tcW w:w="2662" w:type="dxa"/>
            <w:tcBorders>
              <w:top w:val="single" w:sz="6" w:space="0" w:color="000000" w:themeColor="text1"/>
            </w:tcBorders>
            <w:shd w:val="clear" w:color="auto" w:fill="F2DBDB" w:themeFill="accent2" w:themeFillTint="33"/>
          </w:tcPr>
          <w:p w14:paraId="014103B9" w14:textId="2A9F8A65" w:rsidR="008A4B46" w:rsidRPr="00AD40BD" w:rsidRDefault="008A4B46" w:rsidP="00E00399">
            <w:pPr>
              <w:rPr>
                <w:sz w:val="20"/>
                <w:szCs w:val="20"/>
              </w:rPr>
            </w:pPr>
            <w:r w:rsidRPr="00AD40BD">
              <w:rPr>
                <w:sz w:val="20"/>
                <w:szCs w:val="20"/>
              </w:rPr>
              <w:t xml:space="preserve">Workplan for </w:t>
            </w:r>
            <w:r w:rsidR="00987E59" w:rsidRPr="00AD40BD">
              <w:rPr>
                <w:sz w:val="20"/>
                <w:szCs w:val="20"/>
              </w:rPr>
              <w:t xml:space="preserve">Small </w:t>
            </w:r>
            <w:r w:rsidRPr="00AD40BD">
              <w:rPr>
                <w:sz w:val="20"/>
                <w:szCs w:val="20"/>
              </w:rPr>
              <w:t>Groups</w:t>
            </w:r>
          </w:p>
        </w:tc>
        <w:tc>
          <w:tcPr>
            <w:tcW w:w="4803" w:type="dxa"/>
            <w:tcBorders>
              <w:top w:val="single" w:sz="6" w:space="0" w:color="000000" w:themeColor="text1"/>
            </w:tcBorders>
            <w:shd w:val="clear" w:color="auto" w:fill="F2DBDB" w:themeFill="accent2" w:themeFillTint="33"/>
          </w:tcPr>
          <w:p w14:paraId="45E1B871" w14:textId="77777777" w:rsidR="005E3241" w:rsidRPr="007577CE" w:rsidRDefault="005E3241" w:rsidP="00E00399"/>
        </w:tc>
      </w:tr>
      <w:tr w:rsidR="008A4B46" w:rsidRPr="007577CE" w14:paraId="6CD0164A" w14:textId="0A5E9675" w:rsidTr="007609B3">
        <w:trPr>
          <w:jc w:val="center"/>
        </w:trPr>
        <w:tc>
          <w:tcPr>
            <w:tcW w:w="1019" w:type="dxa"/>
            <w:shd w:val="clear" w:color="auto" w:fill="auto"/>
          </w:tcPr>
          <w:p w14:paraId="286AE66B" w14:textId="77777777" w:rsidR="008A4B46" w:rsidRPr="007577CE" w:rsidRDefault="008A4B46" w:rsidP="00E00399">
            <w:r w:rsidRPr="007577CE">
              <w:t>9</w:t>
            </w:r>
          </w:p>
        </w:tc>
        <w:tc>
          <w:tcPr>
            <w:tcW w:w="781" w:type="dxa"/>
          </w:tcPr>
          <w:p w14:paraId="3B1B48BB" w14:textId="77777777" w:rsidR="005E3241" w:rsidRPr="005E3241" w:rsidDel="00987E59" w:rsidRDefault="005E3241" w:rsidP="00E00399">
            <w:pPr>
              <w:rPr>
                <w:b/>
                <w:bCs/>
              </w:rPr>
            </w:pPr>
          </w:p>
        </w:tc>
        <w:tc>
          <w:tcPr>
            <w:tcW w:w="2662" w:type="dxa"/>
            <w:tcBorders>
              <w:top w:val="single" w:sz="6" w:space="0" w:color="000000" w:themeColor="text1"/>
            </w:tcBorders>
            <w:shd w:val="clear" w:color="auto" w:fill="F2DBDB" w:themeFill="accent2" w:themeFillTint="33"/>
          </w:tcPr>
          <w:p w14:paraId="2E0D7B01" w14:textId="4BB69E73" w:rsidR="008A4B46" w:rsidRPr="00AD40BD" w:rsidRDefault="00E14BFE" w:rsidP="00E00399">
            <w:pPr>
              <w:rPr>
                <w:sz w:val="20"/>
                <w:szCs w:val="20"/>
              </w:rPr>
            </w:pPr>
            <w:r w:rsidRPr="00814A08">
              <w:rPr>
                <w:b/>
                <w:bCs/>
                <w:sz w:val="20"/>
                <w:szCs w:val="20"/>
              </w:rPr>
              <w:t>P</w:t>
            </w:r>
            <w:r w:rsidRPr="00AD40BD">
              <w:rPr>
                <w:sz w:val="20"/>
                <w:szCs w:val="20"/>
              </w:rPr>
              <w:t xml:space="preserve">rocesses of </w:t>
            </w:r>
            <w:r w:rsidR="008A4B46" w:rsidRPr="00AD40BD">
              <w:rPr>
                <w:sz w:val="20"/>
                <w:szCs w:val="20"/>
              </w:rPr>
              <w:t>Church Growth</w:t>
            </w:r>
            <w:r w:rsidR="00FC3525" w:rsidRPr="00AD40BD">
              <w:rPr>
                <w:sz w:val="20"/>
                <w:szCs w:val="20"/>
              </w:rPr>
              <w:t xml:space="preserve"> </w:t>
            </w:r>
          </w:p>
          <w:p w14:paraId="5B3BF17B" w14:textId="77777777" w:rsidR="00091A8C" w:rsidRPr="00AD40BD" w:rsidRDefault="00091A8C" w:rsidP="00E00399">
            <w:pPr>
              <w:rPr>
                <w:sz w:val="20"/>
                <w:szCs w:val="20"/>
              </w:rPr>
            </w:pPr>
            <w:r w:rsidRPr="00AD40BD">
              <w:rPr>
                <w:sz w:val="20"/>
                <w:szCs w:val="20"/>
              </w:rPr>
              <w:t>Four Seasons of Growth</w:t>
            </w:r>
          </w:p>
          <w:p w14:paraId="28164FD2" w14:textId="6C56825C" w:rsidR="00091A8C" w:rsidRPr="00AD40BD" w:rsidRDefault="00091A8C" w:rsidP="00E00399">
            <w:pPr>
              <w:rPr>
                <w:sz w:val="20"/>
                <w:szCs w:val="20"/>
              </w:rPr>
            </w:pPr>
            <w:r w:rsidRPr="00AD40BD">
              <w:rPr>
                <w:sz w:val="20"/>
                <w:szCs w:val="20"/>
              </w:rPr>
              <w:t>Workplan for Four Seasons of Growth</w:t>
            </w:r>
          </w:p>
        </w:tc>
        <w:tc>
          <w:tcPr>
            <w:tcW w:w="4803" w:type="dxa"/>
            <w:tcBorders>
              <w:top w:val="single" w:sz="6" w:space="0" w:color="000000" w:themeColor="text1"/>
            </w:tcBorders>
            <w:shd w:val="clear" w:color="auto" w:fill="F2DBDB" w:themeFill="accent2" w:themeFillTint="33"/>
          </w:tcPr>
          <w:p w14:paraId="0495A1AB" w14:textId="08812DD8" w:rsidR="007609B3" w:rsidRPr="007577CE" w:rsidRDefault="007609B3" w:rsidP="007609B3">
            <w:pPr>
              <w:numPr>
                <w:ilvl w:val="0"/>
                <w:numId w:val="3"/>
              </w:numPr>
              <w:rPr>
                <w:rFonts w:eastAsia="Times New Roman"/>
                <w:sz w:val="16"/>
              </w:rPr>
            </w:pPr>
            <w:r w:rsidRPr="007577CE">
              <w:rPr>
                <w:rFonts w:eastAsia="Times New Roman"/>
                <w:sz w:val="16"/>
              </w:rPr>
              <w:t xml:space="preserve">Hesselgrave, D. J. (1980). </w:t>
            </w:r>
            <w:r w:rsidRPr="00825650">
              <w:rPr>
                <w:rFonts w:eastAsia="Times New Roman"/>
                <w:sz w:val="16"/>
              </w:rPr>
              <w:t>Planting Churches Cross-Culturally; A Guide for Home and Foreign Missions</w:t>
            </w:r>
            <w:r w:rsidRPr="00191BF1">
              <w:rPr>
                <w:rFonts w:eastAsia="Times New Roman"/>
                <w:i/>
                <w:iCs/>
                <w:sz w:val="16"/>
              </w:rPr>
              <w:t>. The Believers Congregated</w:t>
            </w:r>
            <w:r w:rsidRPr="007577CE">
              <w:rPr>
                <w:rFonts w:eastAsia="Times New Roman"/>
                <w:sz w:val="16"/>
              </w:rPr>
              <w:t>. Grand Rapids, Michigan, Baker Books: 269-301.</w:t>
            </w:r>
          </w:p>
          <w:p w14:paraId="7B67D012" w14:textId="3E3421D3" w:rsidR="007609B3" w:rsidRPr="007577CE" w:rsidRDefault="007609B3" w:rsidP="007609B3">
            <w:pPr>
              <w:numPr>
                <w:ilvl w:val="0"/>
                <w:numId w:val="3"/>
              </w:numPr>
              <w:spacing w:beforeLines="1" w:before="2" w:afterLines="1" w:after="2"/>
              <w:rPr>
                <w:rFonts w:eastAsia="Times New Roman"/>
                <w:sz w:val="16"/>
              </w:rPr>
            </w:pPr>
            <w:r w:rsidRPr="007577CE">
              <w:rPr>
                <w:rFonts w:eastAsia="Times New Roman"/>
                <w:sz w:val="16"/>
              </w:rPr>
              <w:t xml:space="preserve">Phillips, K. (1996). </w:t>
            </w:r>
            <w:r w:rsidRPr="00825650">
              <w:rPr>
                <w:rFonts w:eastAsia="Times New Roman"/>
                <w:sz w:val="16"/>
              </w:rPr>
              <w:t>The Middle Years</w:t>
            </w:r>
            <w:r w:rsidRPr="00825650">
              <w:rPr>
                <w:rFonts w:eastAsia="Times New Roman"/>
                <w:sz w:val="16"/>
                <w:szCs w:val="16"/>
              </w:rPr>
              <w:t>.</w:t>
            </w:r>
            <w:r w:rsidRPr="007577CE">
              <w:rPr>
                <w:rFonts w:eastAsia="Times New Roman"/>
                <w:sz w:val="16"/>
                <w:szCs w:val="16"/>
              </w:rPr>
              <w:t xml:space="preserve"> </w:t>
            </w:r>
            <w:r w:rsidRPr="007577CE">
              <w:rPr>
                <w:rFonts w:eastAsia="Times New Roman"/>
                <w:sz w:val="16"/>
              </w:rPr>
              <w:t xml:space="preserve">In </w:t>
            </w:r>
            <w:r w:rsidRPr="00191BF1">
              <w:rPr>
                <w:rFonts w:eastAsia="Times New Roman"/>
                <w:i/>
                <w:iCs/>
                <w:sz w:val="16"/>
              </w:rPr>
              <w:t>Out of ashes</w:t>
            </w:r>
            <w:r w:rsidRPr="007577CE">
              <w:rPr>
                <w:rFonts w:eastAsia="Times New Roman"/>
                <w:sz w:val="16"/>
              </w:rPr>
              <w:t xml:space="preserve"> (pp. 87-94). Los Angeles: World Impact Press.</w:t>
            </w:r>
          </w:p>
          <w:p w14:paraId="134E7439" w14:textId="1350A46E" w:rsidR="005E3241" w:rsidRPr="007609B3" w:rsidDel="00987E59" w:rsidRDefault="007609B3" w:rsidP="007609B3">
            <w:pPr>
              <w:pStyle w:val="ListParagraph"/>
              <w:numPr>
                <w:ilvl w:val="0"/>
                <w:numId w:val="3"/>
              </w:numPr>
              <w:rPr>
                <w:b/>
                <w:bCs/>
              </w:rPr>
            </w:pPr>
            <w:r w:rsidRPr="007609B3">
              <w:rPr>
                <w:rFonts w:eastAsia="Times New Roman"/>
                <w:sz w:val="16"/>
              </w:rPr>
              <w:t xml:space="preserve">Grigg, V. (2004). </w:t>
            </w:r>
            <w:r w:rsidRPr="00191BF1">
              <w:rPr>
                <w:rFonts w:eastAsia="Times New Roman"/>
                <w:i/>
                <w:iCs/>
                <w:sz w:val="16"/>
              </w:rPr>
              <w:t>Paved with Good Intentions</w:t>
            </w:r>
            <w:r w:rsidRPr="007609B3">
              <w:rPr>
                <w:rFonts w:eastAsia="Times New Roman"/>
                <w:sz w:val="16"/>
              </w:rPr>
              <w:t xml:space="preserve">. In </w:t>
            </w:r>
            <w:r w:rsidRPr="00191BF1">
              <w:rPr>
                <w:rFonts w:eastAsia="Times New Roman"/>
                <w:i/>
                <w:iCs/>
                <w:sz w:val="16"/>
              </w:rPr>
              <w:t>Companion to the poor</w:t>
            </w:r>
            <w:r w:rsidRPr="007609B3">
              <w:rPr>
                <w:rFonts w:eastAsia="Times New Roman"/>
                <w:sz w:val="16"/>
              </w:rPr>
              <w:t xml:space="preserve"> (pp. 67-86).</w:t>
            </w:r>
          </w:p>
        </w:tc>
      </w:tr>
      <w:tr w:rsidR="008A4B46" w:rsidRPr="007577CE" w14:paraId="4AB62B74" w14:textId="4167657F" w:rsidTr="007609B3">
        <w:trPr>
          <w:jc w:val="center"/>
        </w:trPr>
        <w:tc>
          <w:tcPr>
            <w:tcW w:w="1019" w:type="dxa"/>
            <w:shd w:val="clear" w:color="auto" w:fill="auto"/>
          </w:tcPr>
          <w:p w14:paraId="462C18AB" w14:textId="2CCCF306" w:rsidR="008A4B46" w:rsidRPr="007577CE" w:rsidRDefault="00091A8C" w:rsidP="00CD3B65">
            <w:pPr>
              <w:rPr>
                <w:sz w:val="16"/>
              </w:rPr>
            </w:pPr>
            <w:r>
              <w:rPr>
                <w:sz w:val="16"/>
              </w:rPr>
              <w:t>10</w:t>
            </w:r>
          </w:p>
        </w:tc>
        <w:tc>
          <w:tcPr>
            <w:tcW w:w="781" w:type="dxa"/>
          </w:tcPr>
          <w:p w14:paraId="52254BF6" w14:textId="77777777" w:rsidR="005E3241" w:rsidRDefault="005E3241" w:rsidP="00E00399"/>
        </w:tc>
        <w:tc>
          <w:tcPr>
            <w:tcW w:w="2662" w:type="dxa"/>
            <w:tcBorders>
              <w:top w:val="single" w:sz="6" w:space="0" w:color="000000" w:themeColor="text1"/>
            </w:tcBorders>
            <w:shd w:val="clear" w:color="auto" w:fill="F2DBDB" w:themeFill="accent2" w:themeFillTint="33"/>
          </w:tcPr>
          <w:p w14:paraId="2E13B8F6" w14:textId="7D77F565" w:rsidR="008A4B46" w:rsidRPr="00AD40BD" w:rsidRDefault="00B82D00" w:rsidP="00E00399">
            <w:pPr>
              <w:rPr>
                <w:sz w:val="20"/>
                <w:szCs w:val="20"/>
              </w:rPr>
            </w:pPr>
            <w:r w:rsidRPr="00AD40BD">
              <w:rPr>
                <w:sz w:val="20"/>
                <w:szCs w:val="20"/>
              </w:rPr>
              <w:t xml:space="preserve">Multi-Ethnic </w:t>
            </w:r>
            <w:r w:rsidRPr="00AD40BD">
              <w:rPr>
                <w:b/>
                <w:sz w:val="20"/>
                <w:szCs w:val="20"/>
              </w:rPr>
              <w:t>P</w:t>
            </w:r>
            <w:r w:rsidRPr="00AD40BD">
              <w:rPr>
                <w:sz w:val="20"/>
                <w:szCs w:val="20"/>
              </w:rPr>
              <w:t xml:space="preserve">rogressions &amp; </w:t>
            </w:r>
            <w:r w:rsidRPr="00AD40BD">
              <w:rPr>
                <w:b/>
                <w:sz w:val="20"/>
                <w:szCs w:val="20"/>
              </w:rPr>
              <w:t>P</w:t>
            </w:r>
            <w:r w:rsidRPr="00AD40BD">
              <w:rPr>
                <w:sz w:val="20"/>
                <w:szCs w:val="20"/>
              </w:rPr>
              <w:t xml:space="preserve">roperty </w:t>
            </w:r>
            <w:r w:rsidR="005E3241" w:rsidRPr="00AD40BD">
              <w:rPr>
                <w:sz w:val="20"/>
                <w:szCs w:val="20"/>
              </w:rPr>
              <w:t>Barriers</w:t>
            </w:r>
          </w:p>
          <w:p w14:paraId="24BB3C4D" w14:textId="0FF485EC" w:rsidR="00B82D00" w:rsidRPr="00AD40BD" w:rsidRDefault="00B82D00" w:rsidP="00E00399">
            <w:pPr>
              <w:rPr>
                <w:sz w:val="20"/>
                <w:szCs w:val="20"/>
              </w:rPr>
            </w:pPr>
            <w:r w:rsidRPr="00AD40BD">
              <w:rPr>
                <w:sz w:val="20"/>
                <w:szCs w:val="20"/>
              </w:rPr>
              <w:t>Cash Flows in a Poor Peoples’ Church</w:t>
            </w:r>
          </w:p>
        </w:tc>
        <w:tc>
          <w:tcPr>
            <w:tcW w:w="4803" w:type="dxa"/>
            <w:tcBorders>
              <w:top w:val="single" w:sz="6" w:space="0" w:color="000000" w:themeColor="text1"/>
            </w:tcBorders>
            <w:shd w:val="clear" w:color="auto" w:fill="F2DBDB" w:themeFill="accent2" w:themeFillTint="33"/>
          </w:tcPr>
          <w:p w14:paraId="5CF0E840" w14:textId="77777777" w:rsidR="005E3241" w:rsidRDefault="005E3241" w:rsidP="00E00399"/>
        </w:tc>
      </w:tr>
      <w:tr w:rsidR="008A4B46" w:rsidRPr="007577CE" w14:paraId="5D5AC25D" w14:textId="106D990B" w:rsidTr="007609B3">
        <w:trPr>
          <w:jc w:val="center"/>
        </w:trPr>
        <w:tc>
          <w:tcPr>
            <w:tcW w:w="1019" w:type="dxa"/>
            <w:shd w:val="clear" w:color="auto" w:fill="auto"/>
          </w:tcPr>
          <w:p w14:paraId="6AB6A5A7" w14:textId="3183A035" w:rsidR="008A4B46" w:rsidRPr="007577CE" w:rsidRDefault="005E3241" w:rsidP="00E00399">
            <w:r w:rsidRPr="007577CE">
              <w:t>1</w:t>
            </w:r>
            <w:r>
              <w:t>1</w:t>
            </w:r>
          </w:p>
        </w:tc>
        <w:tc>
          <w:tcPr>
            <w:tcW w:w="781" w:type="dxa"/>
          </w:tcPr>
          <w:p w14:paraId="467C8FF4" w14:textId="77777777" w:rsidR="005E3241" w:rsidRPr="007577CE" w:rsidDel="00CA2583" w:rsidRDefault="005E3241" w:rsidP="00E00399"/>
        </w:tc>
        <w:tc>
          <w:tcPr>
            <w:tcW w:w="2662" w:type="dxa"/>
            <w:tcBorders>
              <w:top w:val="single" w:sz="6" w:space="0" w:color="000000" w:themeColor="text1"/>
            </w:tcBorders>
            <w:shd w:val="clear" w:color="auto" w:fill="F2DBDB" w:themeFill="accent2" w:themeFillTint="33"/>
          </w:tcPr>
          <w:p w14:paraId="474BD21B" w14:textId="74607A6E" w:rsidR="008A4B46" w:rsidRPr="00AD40BD" w:rsidRDefault="005E3241" w:rsidP="00E00399">
            <w:pPr>
              <w:rPr>
                <w:sz w:val="20"/>
                <w:szCs w:val="20"/>
              </w:rPr>
            </w:pPr>
            <w:r w:rsidRPr="00AD40BD">
              <w:rPr>
                <w:sz w:val="20"/>
                <w:szCs w:val="20"/>
              </w:rPr>
              <w:t>Pastoral Leadership</w:t>
            </w:r>
            <w:r w:rsidR="00E14BFE" w:rsidRPr="00AD40BD">
              <w:rPr>
                <w:sz w:val="20"/>
                <w:szCs w:val="20"/>
              </w:rPr>
              <w:t xml:space="preserve"> &amp; Team Training</w:t>
            </w:r>
          </w:p>
          <w:p w14:paraId="07130DA5" w14:textId="71E30FCC" w:rsidR="008A4B46" w:rsidRPr="00AD40BD" w:rsidRDefault="00085A33" w:rsidP="00085A33">
            <w:pPr>
              <w:rPr>
                <w:sz w:val="20"/>
                <w:szCs w:val="20"/>
              </w:rPr>
            </w:pPr>
            <w:r w:rsidRPr="00AD40BD">
              <w:rPr>
                <w:b/>
                <w:sz w:val="20"/>
                <w:szCs w:val="20"/>
              </w:rPr>
              <w:t>P</w:t>
            </w:r>
            <w:r w:rsidRPr="00AD40BD">
              <w:rPr>
                <w:sz w:val="20"/>
                <w:szCs w:val="20"/>
              </w:rPr>
              <w:t xml:space="preserve">ractical Leadership Based on Spiritual </w:t>
            </w:r>
            <w:r w:rsidR="005E3241" w:rsidRPr="00AD40BD">
              <w:rPr>
                <w:sz w:val="20"/>
                <w:szCs w:val="20"/>
              </w:rPr>
              <w:t>Gifting</w:t>
            </w:r>
          </w:p>
          <w:p w14:paraId="6766F946" w14:textId="77777777" w:rsidR="005E6F0B" w:rsidRPr="00AD40BD" w:rsidRDefault="005E6F0B" w:rsidP="00085A33">
            <w:pPr>
              <w:rPr>
                <w:sz w:val="20"/>
                <w:szCs w:val="20"/>
              </w:rPr>
            </w:pPr>
            <w:r w:rsidRPr="00AD40BD">
              <w:rPr>
                <w:sz w:val="20"/>
                <w:szCs w:val="20"/>
              </w:rPr>
              <w:t xml:space="preserve">Work </w:t>
            </w:r>
            <w:r w:rsidRPr="00AD40BD">
              <w:rPr>
                <w:b/>
                <w:bCs/>
                <w:sz w:val="20"/>
                <w:szCs w:val="20"/>
              </w:rPr>
              <w:t>P</w:t>
            </w:r>
            <w:r w:rsidRPr="00AD40BD">
              <w:rPr>
                <w:sz w:val="20"/>
                <w:szCs w:val="20"/>
              </w:rPr>
              <w:t>lan for Training a team</w:t>
            </w:r>
          </w:p>
          <w:p w14:paraId="7BFDECA1" w14:textId="772EE576" w:rsidR="005E6F0B" w:rsidRPr="00AD40BD" w:rsidRDefault="005E6F0B" w:rsidP="00085A33">
            <w:pPr>
              <w:rPr>
                <w:sz w:val="20"/>
                <w:szCs w:val="20"/>
              </w:rPr>
            </w:pPr>
            <w:r w:rsidRPr="00AD40BD">
              <w:rPr>
                <w:sz w:val="20"/>
                <w:szCs w:val="20"/>
              </w:rPr>
              <w:t>Why do Women Spea</w:t>
            </w:r>
            <w:r w:rsidR="007609B3" w:rsidRPr="00AD40BD">
              <w:rPr>
                <w:sz w:val="20"/>
                <w:szCs w:val="20"/>
              </w:rPr>
              <w:t>r</w:t>
            </w:r>
            <w:r w:rsidRPr="00AD40BD">
              <w:rPr>
                <w:sz w:val="20"/>
                <w:szCs w:val="20"/>
              </w:rPr>
              <w:t xml:space="preserve">head </w:t>
            </w:r>
            <w:proofErr w:type="spellStart"/>
            <w:r w:rsidRPr="00AD40BD">
              <w:rPr>
                <w:sz w:val="20"/>
                <w:szCs w:val="20"/>
              </w:rPr>
              <w:t>Churchplants</w:t>
            </w:r>
            <w:proofErr w:type="spellEnd"/>
            <w:r w:rsidRPr="00AD40BD">
              <w:rPr>
                <w:sz w:val="20"/>
                <w:szCs w:val="20"/>
              </w:rPr>
              <w:t>?</w:t>
            </w:r>
          </w:p>
        </w:tc>
        <w:tc>
          <w:tcPr>
            <w:tcW w:w="4803" w:type="dxa"/>
            <w:tcBorders>
              <w:top w:val="single" w:sz="6" w:space="0" w:color="000000" w:themeColor="text1"/>
            </w:tcBorders>
            <w:shd w:val="clear" w:color="auto" w:fill="F2DBDB" w:themeFill="accent2" w:themeFillTint="33"/>
          </w:tcPr>
          <w:p w14:paraId="60845241" w14:textId="77777777" w:rsidR="005E3241" w:rsidRPr="007609B3" w:rsidRDefault="007609B3" w:rsidP="00EC51EB">
            <w:pPr>
              <w:pStyle w:val="ListParagraph"/>
              <w:numPr>
                <w:ilvl w:val="0"/>
                <w:numId w:val="22"/>
              </w:numPr>
            </w:pPr>
            <w:r w:rsidRPr="00191BF1">
              <w:rPr>
                <w:i/>
                <w:iCs/>
                <w:sz w:val="16"/>
              </w:rPr>
              <w:t>Cry</w:t>
            </w:r>
            <w:r w:rsidRPr="007609B3">
              <w:rPr>
                <w:sz w:val="16"/>
              </w:rPr>
              <w:t xml:space="preserve"> chap 14</w:t>
            </w:r>
          </w:p>
          <w:p w14:paraId="130030D0" w14:textId="77777777" w:rsidR="007609B3" w:rsidRPr="007609B3" w:rsidRDefault="007609B3" w:rsidP="00191BF1">
            <w:pPr>
              <w:pStyle w:val="ListParagraph"/>
              <w:numPr>
                <w:ilvl w:val="0"/>
                <w:numId w:val="22"/>
              </w:numPr>
            </w:pPr>
            <w:r w:rsidRPr="007577CE">
              <w:rPr>
                <w:sz w:val="16"/>
              </w:rPr>
              <w:t>Ott 16</w:t>
            </w:r>
          </w:p>
          <w:p w14:paraId="095D599B" w14:textId="0950EC30" w:rsidR="007609B3" w:rsidRPr="007577CE" w:rsidRDefault="007609B3" w:rsidP="00EC51EB">
            <w:pPr>
              <w:numPr>
                <w:ilvl w:val="0"/>
                <w:numId w:val="22"/>
              </w:numPr>
              <w:rPr>
                <w:rFonts w:eastAsia="Times New Roman"/>
                <w:sz w:val="16"/>
              </w:rPr>
            </w:pPr>
            <w:r w:rsidRPr="007577CE">
              <w:rPr>
                <w:rFonts w:eastAsia="Times New Roman"/>
                <w:sz w:val="16"/>
              </w:rPr>
              <w:t xml:space="preserve">Garrison, D. (2004). </w:t>
            </w:r>
            <w:r w:rsidRPr="00191BF1">
              <w:rPr>
                <w:rFonts w:eastAsia="Times New Roman"/>
                <w:i/>
                <w:iCs/>
                <w:sz w:val="16"/>
              </w:rPr>
              <w:t>What Does the Bible Say? Church Planting Movements: How God is Redeeming a Lost World</w:t>
            </w:r>
            <w:r w:rsidRPr="007577CE">
              <w:rPr>
                <w:rFonts w:eastAsia="Times New Roman"/>
                <w:sz w:val="16"/>
              </w:rPr>
              <w:t xml:space="preserve"> Midlothian, VA, </w:t>
            </w:r>
            <w:proofErr w:type="spellStart"/>
            <w:r w:rsidRPr="007577CE">
              <w:rPr>
                <w:rFonts w:eastAsia="Times New Roman"/>
                <w:sz w:val="16"/>
              </w:rPr>
              <w:t>WIGTake</w:t>
            </w:r>
            <w:proofErr w:type="spellEnd"/>
            <w:r w:rsidRPr="007577CE">
              <w:rPr>
                <w:rFonts w:eastAsia="Times New Roman"/>
                <w:sz w:val="16"/>
              </w:rPr>
              <w:t xml:space="preserve"> Resources: 199-219.</w:t>
            </w:r>
          </w:p>
          <w:p w14:paraId="5D435211" w14:textId="077D08E4" w:rsidR="007609B3" w:rsidRPr="007577CE" w:rsidRDefault="007609B3" w:rsidP="00EC51EB">
            <w:pPr>
              <w:numPr>
                <w:ilvl w:val="0"/>
                <w:numId w:val="22"/>
              </w:numPr>
              <w:spacing w:beforeLines="1" w:before="2" w:afterLines="1" w:after="2"/>
              <w:rPr>
                <w:rFonts w:eastAsia="Times New Roman"/>
                <w:sz w:val="16"/>
              </w:rPr>
            </w:pPr>
            <w:r w:rsidRPr="007577CE">
              <w:rPr>
                <w:rFonts w:eastAsia="Times New Roman"/>
                <w:sz w:val="16"/>
                <w:szCs w:val="27"/>
              </w:rPr>
              <w:t xml:space="preserve">Hirsch, Alan. (2006). </w:t>
            </w:r>
            <w:r w:rsidRPr="00825650">
              <w:rPr>
                <w:rFonts w:eastAsia="Times New Roman"/>
                <w:sz w:val="16"/>
                <w:szCs w:val="27"/>
              </w:rPr>
              <w:t>Organic Church</w:t>
            </w:r>
            <w:r w:rsidRPr="007577CE">
              <w:rPr>
                <w:rFonts w:eastAsia="Times New Roman"/>
                <w:sz w:val="16"/>
                <w:szCs w:val="27"/>
              </w:rPr>
              <w:t xml:space="preserve">. In </w:t>
            </w:r>
            <w:r w:rsidRPr="00191BF1">
              <w:rPr>
                <w:rFonts w:eastAsia="Times New Roman"/>
                <w:i/>
                <w:iCs/>
                <w:sz w:val="16"/>
                <w:szCs w:val="27"/>
              </w:rPr>
              <w:t>The Forgotten Ways: Reactivating the Missional Church</w:t>
            </w:r>
            <w:r w:rsidRPr="007577CE">
              <w:rPr>
                <w:rFonts w:eastAsia="Times New Roman"/>
                <w:sz w:val="16"/>
                <w:szCs w:val="27"/>
              </w:rPr>
              <w:t>. Grand Rapids: Brazos.</w:t>
            </w:r>
          </w:p>
          <w:p w14:paraId="7AB0504E" w14:textId="0C0E8017" w:rsidR="007609B3" w:rsidRPr="007577CE" w:rsidRDefault="007609B3" w:rsidP="00EC51EB">
            <w:pPr>
              <w:numPr>
                <w:ilvl w:val="0"/>
                <w:numId w:val="22"/>
              </w:numPr>
              <w:spacing w:beforeLines="1" w:before="2" w:afterLines="1" w:after="2"/>
              <w:rPr>
                <w:rFonts w:eastAsia="Times New Roman"/>
                <w:sz w:val="16"/>
              </w:rPr>
            </w:pPr>
            <w:r w:rsidRPr="007577CE">
              <w:rPr>
                <w:rFonts w:eastAsia="Times New Roman"/>
                <w:sz w:val="16"/>
                <w:szCs w:val="27"/>
              </w:rPr>
              <w:t xml:space="preserve">Breen, M. (2002). </w:t>
            </w:r>
            <w:r w:rsidRPr="00825650">
              <w:rPr>
                <w:rFonts w:eastAsia="Times New Roman"/>
                <w:sz w:val="16"/>
                <w:szCs w:val="27"/>
              </w:rPr>
              <w:t>The Apostle</w:t>
            </w:r>
            <w:r w:rsidRPr="007577CE">
              <w:rPr>
                <w:rFonts w:eastAsia="Times New Roman"/>
                <w:sz w:val="16"/>
                <w:szCs w:val="27"/>
              </w:rPr>
              <w:t xml:space="preserve">. In </w:t>
            </w:r>
            <w:r w:rsidRPr="00FF2656">
              <w:rPr>
                <w:rFonts w:eastAsia="Times New Roman"/>
                <w:i/>
                <w:iCs/>
                <w:sz w:val="16"/>
                <w:szCs w:val="27"/>
              </w:rPr>
              <w:t>The Apostle's Notebook</w:t>
            </w:r>
            <w:r w:rsidRPr="007577CE">
              <w:rPr>
                <w:rFonts w:eastAsia="Times New Roman"/>
                <w:sz w:val="16"/>
                <w:szCs w:val="27"/>
              </w:rPr>
              <w:t>. Eastbourne, England.</w:t>
            </w:r>
          </w:p>
          <w:p w14:paraId="0AD03A44" w14:textId="3EF3FA03" w:rsidR="007609B3" w:rsidRPr="007609B3" w:rsidDel="00CA2583" w:rsidRDefault="007609B3" w:rsidP="00EC51EB">
            <w:pPr>
              <w:numPr>
                <w:ilvl w:val="0"/>
                <w:numId w:val="22"/>
              </w:numPr>
              <w:spacing w:beforeLines="1" w:before="2" w:afterLines="1" w:after="2"/>
              <w:rPr>
                <w:rFonts w:eastAsia="Times New Roman"/>
                <w:sz w:val="16"/>
              </w:rPr>
            </w:pPr>
            <w:r w:rsidRPr="007577CE">
              <w:rPr>
                <w:rFonts w:eastAsia="Times New Roman"/>
                <w:sz w:val="16"/>
                <w:szCs w:val="27"/>
              </w:rPr>
              <w:t>Grigg, Viv. (2004</w:t>
            </w:r>
            <w:r w:rsidRPr="00825650">
              <w:rPr>
                <w:rFonts w:eastAsia="Times New Roman"/>
                <w:sz w:val="16"/>
                <w:szCs w:val="27"/>
              </w:rPr>
              <w:t>) Pastoring the Poor</w:t>
            </w:r>
            <w:r w:rsidRPr="007577CE">
              <w:rPr>
                <w:rFonts w:eastAsia="Times New Roman"/>
                <w:sz w:val="16"/>
                <w:szCs w:val="27"/>
              </w:rPr>
              <w:t xml:space="preserve">. In </w:t>
            </w:r>
            <w:r w:rsidRPr="00191BF1">
              <w:rPr>
                <w:rFonts w:eastAsia="Times New Roman"/>
                <w:i/>
                <w:iCs/>
                <w:sz w:val="16"/>
                <w:szCs w:val="27"/>
              </w:rPr>
              <w:t>Cry of the Urban Poor</w:t>
            </w:r>
            <w:r w:rsidRPr="007577CE">
              <w:rPr>
                <w:rFonts w:eastAsia="Times New Roman"/>
                <w:sz w:val="16"/>
                <w:szCs w:val="27"/>
              </w:rPr>
              <w:t>. Authentic</w:t>
            </w:r>
            <w:r w:rsidR="001C62AE">
              <w:rPr>
                <w:rFonts w:eastAsia="Times New Roman"/>
                <w:sz w:val="16"/>
                <w:szCs w:val="27"/>
              </w:rPr>
              <w:t>.</w:t>
            </w:r>
          </w:p>
        </w:tc>
      </w:tr>
      <w:tr w:rsidR="008A4B46" w:rsidRPr="007577CE" w14:paraId="0CD887A3" w14:textId="191E6CA4" w:rsidTr="007609B3">
        <w:trPr>
          <w:jc w:val="center"/>
        </w:trPr>
        <w:tc>
          <w:tcPr>
            <w:tcW w:w="1019" w:type="dxa"/>
            <w:shd w:val="clear" w:color="auto" w:fill="auto"/>
          </w:tcPr>
          <w:p w14:paraId="0724C656" w14:textId="375366FE" w:rsidR="008A4B46" w:rsidRPr="007577CE" w:rsidRDefault="005E3241" w:rsidP="00E00399">
            <w:r w:rsidRPr="007577CE">
              <w:t>1</w:t>
            </w:r>
            <w:r>
              <w:t>2</w:t>
            </w:r>
          </w:p>
        </w:tc>
        <w:tc>
          <w:tcPr>
            <w:tcW w:w="781" w:type="dxa"/>
          </w:tcPr>
          <w:p w14:paraId="69827CB5" w14:textId="77777777" w:rsidR="005E3241" w:rsidRPr="007577CE" w:rsidRDefault="005E3241" w:rsidP="00E00399"/>
        </w:tc>
        <w:tc>
          <w:tcPr>
            <w:tcW w:w="2662" w:type="dxa"/>
            <w:tcBorders>
              <w:top w:val="single" w:sz="6" w:space="0" w:color="000000" w:themeColor="text1"/>
            </w:tcBorders>
            <w:shd w:val="clear" w:color="auto" w:fill="F2DBDB" w:themeFill="accent2" w:themeFillTint="33"/>
          </w:tcPr>
          <w:p w14:paraId="0403C680" w14:textId="1D4A9006" w:rsidR="00B82D00" w:rsidRPr="00AD40BD" w:rsidRDefault="00E14BFE" w:rsidP="00E00399">
            <w:pPr>
              <w:rPr>
                <w:sz w:val="20"/>
                <w:szCs w:val="20"/>
              </w:rPr>
            </w:pPr>
            <w:proofErr w:type="spellStart"/>
            <w:r w:rsidRPr="00AD40BD">
              <w:rPr>
                <w:sz w:val="20"/>
                <w:szCs w:val="20"/>
              </w:rPr>
              <w:t>em</w:t>
            </w:r>
            <w:r w:rsidRPr="00AD40BD">
              <w:rPr>
                <w:b/>
                <w:bCs/>
                <w:sz w:val="20"/>
                <w:szCs w:val="20"/>
              </w:rPr>
              <w:t>P</w:t>
            </w:r>
            <w:r w:rsidR="0F50365F" w:rsidRPr="00AD40BD">
              <w:rPr>
                <w:sz w:val="20"/>
                <w:szCs w:val="20"/>
              </w:rPr>
              <w:t>owering</w:t>
            </w:r>
            <w:proofErr w:type="spellEnd"/>
            <w:r w:rsidR="008A4B46" w:rsidRPr="00AD40BD">
              <w:rPr>
                <w:sz w:val="20"/>
                <w:szCs w:val="20"/>
              </w:rPr>
              <w:t xml:space="preserve"> Deacon</w:t>
            </w:r>
            <w:r w:rsidRPr="00AD40BD">
              <w:rPr>
                <w:sz w:val="20"/>
                <w:szCs w:val="20"/>
              </w:rPr>
              <w:t>(</w:t>
            </w:r>
            <w:proofErr w:type="spellStart"/>
            <w:r w:rsidRPr="00AD40BD">
              <w:rPr>
                <w:sz w:val="20"/>
                <w:szCs w:val="20"/>
              </w:rPr>
              <w:t>esse</w:t>
            </w:r>
            <w:proofErr w:type="spellEnd"/>
            <w:r w:rsidRPr="00AD40BD">
              <w:rPr>
                <w:sz w:val="20"/>
                <w:szCs w:val="20"/>
              </w:rPr>
              <w:t>)s</w:t>
            </w:r>
          </w:p>
          <w:p w14:paraId="28D986E5" w14:textId="66324624" w:rsidR="008A4B46" w:rsidRPr="00AD40BD" w:rsidRDefault="005E3241" w:rsidP="00E00399">
            <w:pPr>
              <w:rPr>
                <w:sz w:val="20"/>
                <w:szCs w:val="20"/>
              </w:rPr>
            </w:pPr>
            <w:r w:rsidRPr="00AD40BD">
              <w:rPr>
                <w:sz w:val="20"/>
                <w:szCs w:val="20"/>
              </w:rPr>
              <w:t>Community Transformation</w:t>
            </w:r>
          </w:p>
        </w:tc>
        <w:tc>
          <w:tcPr>
            <w:tcW w:w="4803" w:type="dxa"/>
            <w:tcBorders>
              <w:top w:val="single" w:sz="6" w:space="0" w:color="000000" w:themeColor="text1"/>
            </w:tcBorders>
            <w:shd w:val="clear" w:color="auto" w:fill="F2DBDB" w:themeFill="accent2" w:themeFillTint="33"/>
          </w:tcPr>
          <w:p w14:paraId="171F1D95" w14:textId="165A40BF" w:rsidR="007609B3" w:rsidRPr="007577CE" w:rsidRDefault="007609B3" w:rsidP="007609B3">
            <w:pPr>
              <w:pStyle w:val="ListParagraph"/>
              <w:numPr>
                <w:ilvl w:val="0"/>
                <w:numId w:val="3"/>
              </w:numPr>
              <w:rPr>
                <w:rFonts w:eastAsia="Times New Roman"/>
                <w:sz w:val="16"/>
                <w:szCs w:val="12"/>
              </w:rPr>
            </w:pPr>
            <w:r w:rsidRPr="00FF2656">
              <w:rPr>
                <w:rFonts w:eastAsia="Times New Roman"/>
                <w:sz w:val="16"/>
                <w:szCs w:val="12"/>
              </w:rPr>
              <w:t>Grigg, Viv. (2004).</w:t>
            </w:r>
            <w:r w:rsidRPr="007577CE">
              <w:rPr>
                <w:rFonts w:eastAsia="Times New Roman"/>
                <w:sz w:val="16"/>
                <w:szCs w:val="12"/>
              </w:rPr>
              <w:t xml:space="preserve"> </w:t>
            </w:r>
            <w:r w:rsidRPr="00825650">
              <w:rPr>
                <w:rFonts w:eastAsia="Times New Roman"/>
                <w:sz w:val="16"/>
                <w:szCs w:val="12"/>
              </w:rPr>
              <w:t>Help! Help! I'm Dying</w:t>
            </w:r>
            <w:r w:rsidRPr="007577CE">
              <w:rPr>
                <w:rFonts w:eastAsia="Times New Roman"/>
                <w:sz w:val="16"/>
                <w:szCs w:val="12"/>
              </w:rPr>
              <w:t xml:space="preserve">. </w:t>
            </w:r>
            <w:r w:rsidRPr="00FF2656">
              <w:rPr>
                <w:rFonts w:eastAsia="Times New Roman"/>
                <w:i/>
                <w:iCs/>
                <w:sz w:val="16"/>
                <w:szCs w:val="12"/>
              </w:rPr>
              <w:t>In Cry of the Urban Poor</w:t>
            </w:r>
            <w:r w:rsidRPr="007577CE">
              <w:rPr>
                <w:rFonts w:eastAsia="Times New Roman"/>
                <w:sz w:val="16"/>
                <w:szCs w:val="12"/>
              </w:rPr>
              <w:t xml:space="preserve">. (259-282). Authentic. </w:t>
            </w:r>
          </w:p>
          <w:p w14:paraId="1FBE9674" w14:textId="76E692E2" w:rsidR="007609B3" w:rsidRPr="007577CE" w:rsidRDefault="007609B3" w:rsidP="007609B3">
            <w:pPr>
              <w:pStyle w:val="ListParagraph"/>
              <w:numPr>
                <w:ilvl w:val="0"/>
                <w:numId w:val="3"/>
              </w:numPr>
              <w:rPr>
                <w:rFonts w:eastAsia="Times New Roman"/>
                <w:sz w:val="16"/>
                <w:szCs w:val="12"/>
              </w:rPr>
            </w:pPr>
            <w:r w:rsidRPr="00FF2656">
              <w:rPr>
                <w:rFonts w:eastAsia="Times New Roman"/>
                <w:sz w:val="16"/>
                <w:szCs w:val="12"/>
              </w:rPr>
              <w:t xml:space="preserve">Grigg, Viv. (2004). </w:t>
            </w:r>
            <w:hyperlink r:id="rId14" w:tgtFrame="_new" w:history="1">
              <w:r w:rsidRPr="00825650">
                <w:rPr>
                  <w:rFonts w:eastAsia="Times New Roman"/>
                  <w:sz w:val="16"/>
                  <w:szCs w:val="12"/>
                </w:rPr>
                <w:t>Am I My Brother's Keeper</w:t>
              </w:r>
            </w:hyperlink>
            <w:r w:rsidRPr="00825650">
              <w:rPr>
                <w:rFonts w:eastAsia="Times New Roman"/>
                <w:sz w:val="16"/>
                <w:szCs w:val="12"/>
              </w:rPr>
              <w:t xml:space="preserve">? </w:t>
            </w:r>
            <w:r w:rsidRPr="007577CE">
              <w:rPr>
                <w:rFonts w:eastAsia="Times New Roman"/>
                <w:sz w:val="16"/>
                <w:szCs w:val="12"/>
              </w:rPr>
              <w:t>In </w:t>
            </w:r>
            <w:r w:rsidRPr="00FF2656">
              <w:rPr>
                <w:rFonts w:eastAsia="Times New Roman"/>
                <w:i/>
                <w:iCs/>
                <w:sz w:val="16"/>
                <w:szCs w:val="12"/>
              </w:rPr>
              <w:t>Companion to the Poor</w:t>
            </w:r>
            <w:r w:rsidRPr="007577CE">
              <w:rPr>
                <w:rFonts w:eastAsia="Times New Roman"/>
                <w:sz w:val="16"/>
                <w:szCs w:val="12"/>
              </w:rPr>
              <w:t xml:space="preserve">. (153-172). Authentic. </w:t>
            </w:r>
          </w:p>
          <w:p w14:paraId="6D9EA8E5" w14:textId="63790558" w:rsidR="007609B3" w:rsidRPr="007577CE" w:rsidRDefault="007609B3" w:rsidP="007609B3">
            <w:pPr>
              <w:pStyle w:val="ListParagraph"/>
              <w:numPr>
                <w:ilvl w:val="0"/>
                <w:numId w:val="3"/>
              </w:numPr>
              <w:rPr>
                <w:rFonts w:eastAsia="Times New Roman"/>
                <w:sz w:val="16"/>
                <w:szCs w:val="12"/>
              </w:rPr>
            </w:pPr>
            <w:r w:rsidRPr="00FF2656">
              <w:rPr>
                <w:rFonts w:eastAsia="Times New Roman"/>
                <w:sz w:val="16"/>
                <w:szCs w:val="12"/>
              </w:rPr>
              <w:t>Grigg, Viv. (2004).</w:t>
            </w:r>
            <w:hyperlink r:id="rId15" w:history="1">
              <w:r w:rsidRPr="00FF2656">
                <w:rPr>
                  <w:rFonts w:eastAsia="Times New Roman"/>
                  <w:sz w:val="16"/>
                  <w:szCs w:val="12"/>
                </w:rPr>
                <w:t xml:space="preserve"> </w:t>
              </w:r>
            </w:hyperlink>
            <w:r w:rsidRPr="00825650">
              <w:rPr>
                <w:rFonts w:eastAsia="Times New Roman"/>
                <w:sz w:val="16"/>
                <w:szCs w:val="12"/>
              </w:rPr>
              <w:t>Breaking the Poverty Cycle</w:t>
            </w:r>
            <w:r w:rsidR="001C62AE">
              <w:rPr>
                <w:rFonts w:eastAsia="Times New Roman"/>
                <w:i/>
                <w:iCs/>
                <w:sz w:val="16"/>
                <w:szCs w:val="12"/>
              </w:rPr>
              <w:t>.</w:t>
            </w:r>
            <w:r w:rsidR="00FF2656">
              <w:rPr>
                <w:rFonts w:eastAsia="Times New Roman"/>
                <w:i/>
                <w:iCs/>
                <w:sz w:val="16"/>
                <w:szCs w:val="12"/>
              </w:rPr>
              <w:t xml:space="preserve"> </w:t>
            </w:r>
            <w:r w:rsidR="00FF2656" w:rsidRPr="007577CE">
              <w:rPr>
                <w:rFonts w:eastAsia="Times New Roman"/>
                <w:sz w:val="16"/>
                <w:szCs w:val="12"/>
              </w:rPr>
              <w:t>In</w:t>
            </w:r>
            <w:r w:rsidR="00FF2656" w:rsidRPr="00FF2656">
              <w:rPr>
                <w:rFonts w:eastAsia="Times New Roman"/>
                <w:i/>
                <w:iCs/>
                <w:sz w:val="16"/>
                <w:szCs w:val="12"/>
              </w:rPr>
              <w:t xml:space="preserve"> </w:t>
            </w:r>
            <w:r w:rsidRPr="00FF2656">
              <w:rPr>
                <w:rFonts w:eastAsia="Times New Roman"/>
                <w:i/>
                <w:iCs/>
                <w:sz w:val="16"/>
                <w:szCs w:val="12"/>
              </w:rPr>
              <w:t>Companion to the Poor</w:t>
            </w:r>
            <w:r w:rsidRPr="007577CE">
              <w:rPr>
                <w:rFonts w:eastAsia="Times New Roman"/>
                <w:sz w:val="16"/>
                <w:szCs w:val="12"/>
              </w:rPr>
              <w:t xml:space="preserve">. Authentic. </w:t>
            </w:r>
          </w:p>
          <w:p w14:paraId="3002CE20" w14:textId="666800CF" w:rsidR="005E3241" w:rsidRPr="007577CE" w:rsidRDefault="007609B3" w:rsidP="007609B3">
            <w:pPr>
              <w:pStyle w:val="ListParagraph"/>
              <w:numPr>
                <w:ilvl w:val="0"/>
                <w:numId w:val="3"/>
              </w:numPr>
            </w:pPr>
            <w:r w:rsidRPr="00FF2656">
              <w:rPr>
                <w:rFonts w:eastAsia="Times New Roman"/>
                <w:sz w:val="16"/>
                <w:szCs w:val="12"/>
              </w:rPr>
              <w:t xml:space="preserve">Linthicum, Bob. (2006) </w:t>
            </w:r>
            <w:r w:rsidRPr="00FF2656">
              <w:rPr>
                <w:rFonts w:eastAsia="Times New Roman"/>
                <w:i/>
                <w:iCs/>
                <w:sz w:val="16"/>
                <w:szCs w:val="12"/>
              </w:rPr>
              <w:t>Authentic strategies for Urban Ministries</w:t>
            </w:r>
            <w:r w:rsidR="001C62AE">
              <w:rPr>
                <w:rFonts w:eastAsia="Times New Roman"/>
                <w:i/>
                <w:iCs/>
                <w:sz w:val="16"/>
                <w:szCs w:val="12"/>
              </w:rPr>
              <w:t>.</w:t>
            </w:r>
          </w:p>
        </w:tc>
      </w:tr>
      <w:tr w:rsidR="008A4B46" w:rsidRPr="007577CE" w14:paraId="58E8E30D" w14:textId="69E703BC" w:rsidTr="007609B3">
        <w:trPr>
          <w:jc w:val="center"/>
        </w:trPr>
        <w:tc>
          <w:tcPr>
            <w:tcW w:w="1019" w:type="dxa"/>
            <w:shd w:val="clear" w:color="auto" w:fill="auto"/>
          </w:tcPr>
          <w:p w14:paraId="69D842C4" w14:textId="5D25D162" w:rsidR="008A4B46" w:rsidRPr="007577CE" w:rsidRDefault="008A4B46" w:rsidP="00CD3B65">
            <w:pPr>
              <w:rPr>
                <w:sz w:val="16"/>
              </w:rPr>
            </w:pPr>
          </w:p>
        </w:tc>
        <w:tc>
          <w:tcPr>
            <w:tcW w:w="781" w:type="dxa"/>
          </w:tcPr>
          <w:p w14:paraId="74EC655B" w14:textId="77777777" w:rsidR="005E3241" w:rsidRPr="005E3241" w:rsidRDefault="005E3241" w:rsidP="00E00399">
            <w:pPr>
              <w:rPr>
                <w:b/>
                <w:bCs/>
              </w:rPr>
            </w:pPr>
          </w:p>
        </w:tc>
        <w:tc>
          <w:tcPr>
            <w:tcW w:w="2662" w:type="dxa"/>
            <w:tcBorders>
              <w:top w:val="single" w:sz="6" w:space="0" w:color="000000" w:themeColor="text1"/>
            </w:tcBorders>
            <w:shd w:val="clear" w:color="auto" w:fill="F2DBDB" w:themeFill="accent2" w:themeFillTint="33"/>
          </w:tcPr>
          <w:p w14:paraId="28864F24" w14:textId="5B0549C8" w:rsidR="008A4B46" w:rsidRPr="00AD40BD" w:rsidRDefault="008A4B46" w:rsidP="00E00399">
            <w:pPr>
              <w:rPr>
                <w:sz w:val="20"/>
                <w:szCs w:val="20"/>
              </w:rPr>
            </w:pPr>
            <w:r w:rsidRPr="00AD40BD">
              <w:rPr>
                <w:b/>
                <w:sz w:val="20"/>
                <w:szCs w:val="20"/>
              </w:rPr>
              <w:t>P</w:t>
            </w:r>
            <w:r w:rsidRPr="00AD40BD">
              <w:rPr>
                <w:sz w:val="20"/>
                <w:szCs w:val="20"/>
              </w:rPr>
              <w:t>rophetic Church: Advocacy</w:t>
            </w:r>
          </w:p>
        </w:tc>
        <w:tc>
          <w:tcPr>
            <w:tcW w:w="4803" w:type="dxa"/>
            <w:tcBorders>
              <w:top w:val="single" w:sz="6" w:space="0" w:color="000000" w:themeColor="text1"/>
            </w:tcBorders>
            <w:shd w:val="clear" w:color="auto" w:fill="F2DBDB" w:themeFill="accent2" w:themeFillTint="33"/>
          </w:tcPr>
          <w:p w14:paraId="070B5A48" w14:textId="34CEED17" w:rsidR="007609B3" w:rsidRPr="001C62AE" w:rsidRDefault="007609B3" w:rsidP="00EC51EB">
            <w:pPr>
              <w:pStyle w:val="ListParagraph"/>
              <w:numPr>
                <w:ilvl w:val="0"/>
                <w:numId w:val="8"/>
              </w:numPr>
              <w:rPr>
                <w:rFonts w:eastAsia="Times New Roman"/>
                <w:sz w:val="16"/>
                <w:szCs w:val="27"/>
              </w:rPr>
            </w:pPr>
            <w:r w:rsidRPr="007577CE">
              <w:rPr>
                <w:rFonts w:eastAsia="Times New Roman"/>
                <w:sz w:val="16"/>
              </w:rPr>
              <w:t xml:space="preserve">Grigg, Viv. (2004).  </w:t>
            </w:r>
            <w:r w:rsidRPr="00825650">
              <w:rPr>
                <w:rFonts w:eastAsia="Times New Roman"/>
                <w:sz w:val="16"/>
                <w:szCs w:val="27"/>
              </w:rPr>
              <w:t>The Role of the Affluent Church</w:t>
            </w:r>
            <w:r w:rsidR="001C62AE">
              <w:rPr>
                <w:rFonts w:eastAsia="Times New Roman"/>
                <w:i/>
                <w:iCs/>
                <w:sz w:val="16"/>
                <w:szCs w:val="27"/>
              </w:rPr>
              <w:t>.</w:t>
            </w:r>
            <w:r w:rsidRPr="001C62AE">
              <w:rPr>
                <w:rFonts w:eastAsia="Times New Roman"/>
                <w:sz w:val="16"/>
                <w:szCs w:val="27"/>
              </w:rPr>
              <w:t xml:space="preserve"> In </w:t>
            </w:r>
            <w:r w:rsidRPr="001C62AE">
              <w:rPr>
                <w:rFonts w:eastAsia="Times New Roman"/>
                <w:i/>
                <w:iCs/>
                <w:sz w:val="16"/>
                <w:szCs w:val="27"/>
              </w:rPr>
              <w:t>Cry of the Urban Poor</w:t>
            </w:r>
            <w:r w:rsidRPr="001C62AE">
              <w:rPr>
                <w:rFonts w:eastAsia="Times New Roman"/>
                <w:sz w:val="16"/>
                <w:szCs w:val="27"/>
              </w:rPr>
              <w:t>. Authentic.</w:t>
            </w:r>
          </w:p>
          <w:p w14:paraId="32FDE4C7" w14:textId="0EC68656" w:rsidR="005E3241" w:rsidRPr="007609B3" w:rsidRDefault="007609B3" w:rsidP="00EC51EB">
            <w:pPr>
              <w:pStyle w:val="ListParagraph"/>
              <w:numPr>
                <w:ilvl w:val="0"/>
                <w:numId w:val="8"/>
              </w:numPr>
              <w:spacing w:beforeLines="1" w:before="2" w:afterLines="1" w:after="2"/>
              <w:rPr>
                <w:rFonts w:eastAsia="Times New Roman"/>
                <w:sz w:val="16"/>
              </w:rPr>
            </w:pPr>
            <w:r w:rsidRPr="007577CE">
              <w:rPr>
                <w:rFonts w:eastAsia="Times New Roman"/>
                <w:sz w:val="16"/>
                <w:szCs w:val="27"/>
              </w:rPr>
              <w:t xml:space="preserve">Grigg, Viv. (2004). </w:t>
            </w:r>
            <w:r w:rsidRPr="00825650">
              <w:rPr>
                <w:rFonts w:eastAsia="Times New Roman"/>
                <w:sz w:val="16"/>
                <w:szCs w:val="27"/>
              </w:rPr>
              <w:t>With Justice for All. </w:t>
            </w:r>
            <w:r w:rsidRPr="007577CE">
              <w:rPr>
                <w:rFonts w:eastAsia="Times New Roman"/>
                <w:sz w:val="16"/>
                <w:szCs w:val="27"/>
              </w:rPr>
              <w:t xml:space="preserve"> In </w:t>
            </w:r>
            <w:r w:rsidRPr="001C62AE">
              <w:rPr>
                <w:rFonts w:eastAsia="Times New Roman"/>
                <w:i/>
                <w:iCs/>
                <w:sz w:val="16"/>
                <w:szCs w:val="27"/>
              </w:rPr>
              <w:t>Companion to the Poor</w:t>
            </w:r>
            <w:r w:rsidRPr="007577CE">
              <w:rPr>
                <w:rFonts w:eastAsia="Times New Roman"/>
                <w:sz w:val="16"/>
                <w:szCs w:val="27"/>
              </w:rPr>
              <w:t>. Authentic.</w:t>
            </w:r>
          </w:p>
        </w:tc>
      </w:tr>
      <w:tr w:rsidR="008A4B46" w:rsidRPr="007577CE" w14:paraId="19A54F54" w14:textId="5820E970" w:rsidTr="007609B3">
        <w:trPr>
          <w:jc w:val="center"/>
        </w:trPr>
        <w:tc>
          <w:tcPr>
            <w:tcW w:w="1019" w:type="dxa"/>
            <w:shd w:val="clear" w:color="auto" w:fill="auto"/>
          </w:tcPr>
          <w:p w14:paraId="795B4C1A" w14:textId="77777777" w:rsidR="008A4B46" w:rsidRPr="007577CE" w:rsidRDefault="008A4B46" w:rsidP="00CD3B65">
            <w:pPr>
              <w:rPr>
                <w:sz w:val="16"/>
              </w:rPr>
            </w:pPr>
          </w:p>
        </w:tc>
        <w:tc>
          <w:tcPr>
            <w:tcW w:w="781" w:type="dxa"/>
          </w:tcPr>
          <w:p w14:paraId="7C5DE388" w14:textId="77777777" w:rsidR="005E3241" w:rsidRPr="007577CE" w:rsidRDefault="005E3241" w:rsidP="00E00399"/>
        </w:tc>
        <w:tc>
          <w:tcPr>
            <w:tcW w:w="2662" w:type="dxa"/>
            <w:tcBorders>
              <w:top w:val="single" w:sz="6" w:space="0" w:color="000000" w:themeColor="text1"/>
            </w:tcBorders>
            <w:shd w:val="clear" w:color="auto" w:fill="F2DBDB" w:themeFill="accent2" w:themeFillTint="33"/>
          </w:tcPr>
          <w:p w14:paraId="3E836E3E" w14:textId="36FBFE77" w:rsidR="008A4B46" w:rsidRPr="00AD40BD" w:rsidRDefault="008A4B46" w:rsidP="00E00399">
            <w:pPr>
              <w:rPr>
                <w:sz w:val="20"/>
                <w:szCs w:val="20"/>
              </w:rPr>
            </w:pPr>
            <w:r w:rsidRPr="00AD40BD">
              <w:rPr>
                <w:sz w:val="20"/>
                <w:szCs w:val="20"/>
              </w:rPr>
              <w:t>The Role of the Rich Church in Dealing with Poverty</w:t>
            </w:r>
          </w:p>
        </w:tc>
        <w:tc>
          <w:tcPr>
            <w:tcW w:w="4803" w:type="dxa"/>
            <w:tcBorders>
              <w:top w:val="single" w:sz="6" w:space="0" w:color="000000" w:themeColor="text1"/>
            </w:tcBorders>
            <w:shd w:val="clear" w:color="auto" w:fill="F2DBDB" w:themeFill="accent2" w:themeFillTint="33"/>
          </w:tcPr>
          <w:p w14:paraId="47C591E8" w14:textId="677356C2" w:rsidR="005E3241" w:rsidRPr="007609B3" w:rsidRDefault="007609B3" w:rsidP="00E00399">
            <w:pPr>
              <w:pStyle w:val="ListParagraph"/>
              <w:numPr>
                <w:ilvl w:val="0"/>
                <w:numId w:val="2"/>
              </w:numPr>
              <w:rPr>
                <w:sz w:val="16"/>
              </w:rPr>
            </w:pPr>
            <w:proofErr w:type="spellStart"/>
            <w:r w:rsidRPr="007577CE">
              <w:rPr>
                <w:sz w:val="16"/>
              </w:rPr>
              <w:t>Sahaara</w:t>
            </w:r>
            <w:proofErr w:type="spellEnd"/>
            <w:r w:rsidRPr="007577CE">
              <w:rPr>
                <w:sz w:val="16"/>
              </w:rPr>
              <w:t xml:space="preserve"> Video: </w:t>
            </w:r>
            <w:r w:rsidRPr="001C62AE">
              <w:rPr>
                <w:sz w:val="16"/>
              </w:rPr>
              <w:t>Holistic Church-planting in Mumbai</w:t>
            </w:r>
            <w:r w:rsidRPr="007577CE">
              <w:rPr>
                <w:sz w:val="16"/>
              </w:rPr>
              <w:t xml:space="preserve"> </w:t>
            </w:r>
          </w:p>
        </w:tc>
      </w:tr>
      <w:tr w:rsidR="008A4B46" w:rsidRPr="007577CE" w14:paraId="7B3A8C10" w14:textId="711E8C6D" w:rsidTr="007609B3">
        <w:trPr>
          <w:jc w:val="center"/>
        </w:trPr>
        <w:tc>
          <w:tcPr>
            <w:tcW w:w="1019" w:type="dxa"/>
            <w:shd w:val="clear" w:color="auto" w:fill="auto"/>
          </w:tcPr>
          <w:p w14:paraId="75E10CA6" w14:textId="08869250" w:rsidR="008A4B46" w:rsidRPr="007577CE" w:rsidRDefault="005E3241" w:rsidP="00E00399">
            <w:r w:rsidRPr="007577CE">
              <w:t>1</w:t>
            </w:r>
            <w:r w:rsidR="007609B3">
              <w:t>3</w:t>
            </w:r>
          </w:p>
        </w:tc>
        <w:tc>
          <w:tcPr>
            <w:tcW w:w="781" w:type="dxa"/>
          </w:tcPr>
          <w:p w14:paraId="42DEC40C" w14:textId="77777777" w:rsidR="005E3241" w:rsidRPr="007577CE" w:rsidRDefault="005E3241" w:rsidP="00E00399"/>
        </w:tc>
        <w:tc>
          <w:tcPr>
            <w:tcW w:w="2662" w:type="dxa"/>
            <w:tcBorders>
              <w:top w:val="single" w:sz="6" w:space="0" w:color="000000" w:themeColor="text1"/>
            </w:tcBorders>
            <w:shd w:val="clear" w:color="auto" w:fill="F2DBDB" w:themeFill="accent2" w:themeFillTint="33"/>
          </w:tcPr>
          <w:p w14:paraId="55AF32EA" w14:textId="7D8DC580" w:rsidR="008A4B46" w:rsidRPr="00AD40BD" w:rsidRDefault="008A4B46" w:rsidP="00E00399">
            <w:pPr>
              <w:rPr>
                <w:sz w:val="20"/>
                <w:szCs w:val="20"/>
              </w:rPr>
            </w:pPr>
            <w:proofErr w:type="spellStart"/>
            <w:r w:rsidRPr="00AD40BD">
              <w:rPr>
                <w:sz w:val="20"/>
                <w:szCs w:val="20"/>
              </w:rPr>
              <w:t>a</w:t>
            </w:r>
            <w:r w:rsidRPr="00AD40BD">
              <w:rPr>
                <w:b/>
                <w:sz w:val="20"/>
                <w:szCs w:val="20"/>
              </w:rPr>
              <w:t>P</w:t>
            </w:r>
            <w:r w:rsidRPr="00AD40BD">
              <w:rPr>
                <w:sz w:val="20"/>
                <w:szCs w:val="20"/>
              </w:rPr>
              <w:t>ostolic</w:t>
            </w:r>
            <w:proofErr w:type="spellEnd"/>
            <w:r w:rsidRPr="00AD40BD">
              <w:rPr>
                <w:sz w:val="20"/>
                <w:szCs w:val="20"/>
              </w:rPr>
              <w:t xml:space="preserve"> Structures</w:t>
            </w:r>
          </w:p>
        </w:tc>
        <w:tc>
          <w:tcPr>
            <w:tcW w:w="4803" w:type="dxa"/>
            <w:tcBorders>
              <w:top w:val="single" w:sz="6" w:space="0" w:color="000000" w:themeColor="text1"/>
            </w:tcBorders>
            <w:shd w:val="clear" w:color="auto" w:fill="F2DBDB" w:themeFill="accent2" w:themeFillTint="33"/>
          </w:tcPr>
          <w:p w14:paraId="6A513EC0" w14:textId="5C830F93" w:rsidR="007609B3" w:rsidRPr="001C62AE" w:rsidRDefault="007609B3" w:rsidP="00EC51EB">
            <w:pPr>
              <w:numPr>
                <w:ilvl w:val="0"/>
                <w:numId w:val="24"/>
              </w:numPr>
              <w:rPr>
                <w:rFonts w:eastAsia="Times New Roman"/>
                <w:sz w:val="16"/>
                <w:szCs w:val="16"/>
              </w:rPr>
            </w:pPr>
            <w:r w:rsidRPr="007577CE">
              <w:rPr>
                <w:rFonts w:eastAsia="Times New Roman"/>
                <w:sz w:val="16"/>
              </w:rPr>
              <w:t>Grigg, Viv (2004</w:t>
            </w:r>
            <w:r w:rsidRPr="001C62AE">
              <w:rPr>
                <w:rFonts w:eastAsia="Times New Roman"/>
                <w:sz w:val="16"/>
                <w:szCs w:val="16"/>
              </w:rPr>
              <w:t xml:space="preserve">) </w:t>
            </w:r>
            <w:r w:rsidRPr="00825650">
              <w:rPr>
                <w:rFonts w:eastAsia="Times New Roman"/>
                <w:sz w:val="16"/>
                <w:szCs w:val="16"/>
              </w:rPr>
              <w:t>From Latin Growth to Asian Need</w:t>
            </w:r>
            <w:r w:rsidRPr="001C62AE">
              <w:rPr>
                <w:rFonts w:eastAsia="Times New Roman"/>
                <w:sz w:val="16"/>
                <w:szCs w:val="16"/>
              </w:rPr>
              <w:t xml:space="preserve">. In </w:t>
            </w:r>
            <w:r w:rsidRPr="001C62AE">
              <w:rPr>
                <w:rFonts w:eastAsia="Times New Roman"/>
                <w:i/>
                <w:iCs/>
                <w:sz w:val="16"/>
                <w:szCs w:val="16"/>
              </w:rPr>
              <w:t>Cry of the Urban Poor</w:t>
            </w:r>
            <w:r w:rsidRPr="001C62AE">
              <w:rPr>
                <w:rFonts w:eastAsia="Times New Roman"/>
                <w:sz w:val="16"/>
                <w:szCs w:val="16"/>
              </w:rPr>
              <w:t xml:space="preserve"> (pp. 109-114). </w:t>
            </w:r>
            <w:r w:rsidRPr="007577CE">
              <w:rPr>
                <w:rFonts w:eastAsia="Times New Roman"/>
                <w:sz w:val="16"/>
                <w:szCs w:val="16"/>
              </w:rPr>
              <w:t>Authentic.</w:t>
            </w:r>
          </w:p>
          <w:p w14:paraId="49E13DF1" w14:textId="52EC82D6" w:rsidR="007609B3" w:rsidRPr="007577CE" w:rsidRDefault="007609B3" w:rsidP="00EC51EB">
            <w:pPr>
              <w:numPr>
                <w:ilvl w:val="0"/>
                <w:numId w:val="24"/>
              </w:numPr>
              <w:rPr>
                <w:rFonts w:eastAsia="Times New Roman"/>
                <w:sz w:val="16"/>
              </w:rPr>
            </w:pPr>
            <w:r w:rsidRPr="007577CE">
              <w:rPr>
                <w:rFonts w:eastAsia="Times New Roman"/>
                <w:sz w:val="16"/>
                <w:szCs w:val="16"/>
              </w:rPr>
              <w:t xml:space="preserve">Grigg, V. (2010). </w:t>
            </w:r>
            <w:r w:rsidRPr="001C62AE">
              <w:rPr>
                <w:rFonts w:eastAsia="Times New Roman"/>
                <w:i/>
                <w:iCs/>
                <w:sz w:val="16"/>
                <w:szCs w:val="16"/>
              </w:rPr>
              <w:t>Hovering Voice, Creative Spirit, Empowered Transformation: A Retrospective</w:t>
            </w:r>
            <w:r w:rsidRPr="007577CE">
              <w:rPr>
                <w:rFonts w:eastAsia="Times New Roman"/>
                <w:sz w:val="16"/>
                <w:szCs w:val="16"/>
              </w:rPr>
              <w:t>. Urban Leadership Foundation.</w:t>
            </w:r>
          </w:p>
          <w:p w14:paraId="6112197F" w14:textId="1F4ECE31" w:rsidR="007609B3" w:rsidRPr="007577CE" w:rsidRDefault="007609B3" w:rsidP="00EC51EB">
            <w:pPr>
              <w:numPr>
                <w:ilvl w:val="0"/>
                <w:numId w:val="24"/>
              </w:numPr>
              <w:rPr>
                <w:rFonts w:eastAsia="Times New Roman"/>
                <w:sz w:val="16"/>
                <w:szCs w:val="16"/>
              </w:rPr>
            </w:pPr>
            <w:r w:rsidRPr="001C62AE">
              <w:rPr>
                <w:rFonts w:eastAsia="Times New Roman"/>
                <w:sz w:val="16"/>
                <w:szCs w:val="16"/>
              </w:rPr>
              <w:t xml:space="preserve">Grigg, Viv (2004). </w:t>
            </w:r>
            <w:r w:rsidRPr="00362B03">
              <w:rPr>
                <w:rFonts w:eastAsia="Times New Roman"/>
                <w:sz w:val="16"/>
                <w:szCs w:val="16"/>
              </w:rPr>
              <w:t>Whom will I send?</w:t>
            </w:r>
            <w:r w:rsidRPr="001C62AE">
              <w:rPr>
                <w:rFonts w:eastAsia="Times New Roman"/>
                <w:sz w:val="16"/>
                <w:szCs w:val="16"/>
              </w:rPr>
              <w:t xml:space="preserve"> </w:t>
            </w:r>
            <w:r w:rsidRPr="001C62AE">
              <w:rPr>
                <w:rFonts w:eastAsia="Times New Roman"/>
                <w:i/>
                <w:iCs/>
                <w:sz w:val="16"/>
                <w:szCs w:val="16"/>
              </w:rPr>
              <w:t>In Companion to the poor</w:t>
            </w:r>
            <w:r w:rsidRPr="001C62AE">
              <w:rPr>
                <w:rFonts w:eastAsia="Times New Roman"/>
                <w:sz w:val="16"/>
                <w:szCs w:val="16"/>
              </w:rPr>
              <w:t xml:space="preserve"> (pp. 205-218). Authentic.</w:t>
            </w:r>
          </w:p>
          <w:p w14:paraId="0E68F9E7" w14:textId="77777777" w:rsidR="007609B3" w:rsidRPr="007577CE" w:rsidRDefault="007609B3" w:rsidP="00EC51EB">
            <w:pPr>
              <w:numPr>
                <w:ilvl w:val="0"/>
                <w:numId w:val="23"/>
              </w:numPr>
              <w:spacing w:beforeLines="1" w:before="2" w:afterLines="1" w:after="2"/>
              <w:rPr>
                <w:rFonts w:eastAsia="Times New Roman"/>
                <w:sz w:val="16"/>
                <w:szCs w:val="16"/>
              </w:rPr>
            </w:pPr>
            <w:r w:rsidRPr="007577CE">
              <w:rPr>
                <w:rFonts w:eastAsia="Times New Roman"/>
                <w:sz w:val="16"/>
                <w:szCs w:val="16"/>
              </w:rPr>
              <w:t xml:space="preserve">Grigg, V. (2006). </w:t>
            </w:r>
            <w:r w:rsidRPr="001C62AE">
              <w:rPr>
                <w:rFonts w:eastAsia="Times New Roman"/>
                <w:i/>
                <w:iCs/>
                <w:sz w:val="16"/>
                <w:szCs w:val="16"/>
              </w:rPr>
              <w:t xml:space="preserve">SERVANTS: A Protestant Missionary Order </w:t>
            </w:r>
            <w:proofErr w:type="gramStart"/>
            <w:r w:rsidRPr="001C62AE">
              <w:rPr>
                <w:rFonts w:eastAsia="Times New Roman"/>
                <w:i/>
                <w:iCs/>
                <w:sz w:val="16"/>
                <w:szCs w:val="16"/>
              </w:rPr>
              <w:t>With</w:t>
            </w:r>
            <w:proofErr w:type="gramEnd"/>
            <w:r w:rsidRPr="001C62AE">
              <w:rPr>
                <w:rFonts w:eastAsia="Times New Roman"/>
                <w:i/>
                <w:iCs/>
                <w:sz w:val="16"/>
                <w:szCs w:val="16"/>
              </w:rPr>
              <w:t xml:space="preserve"> Vows of Simplicity and Non-Destitute Poverty</w:t>
            </w:r>
            <w:r w:rsidRPr="007577CE">
              <w:rPr>
                <w:rFonts w:eastAsia="Times New Roman"/>
                <w:sz w:val="16"/>
                <w:szCs w:val="16"/>
              </w:rPr>
              <w:t xml:space="preserve">. Auckland: Urban Leadership Foundation.  </w:t>
            </w:r>
          </w:p>
          <w:p w14:paraId="32A569CE" w14:textId="6242E908" w:rsidR="005E3241" w:rsidRPr="007609B3" w:rsidRDefault="007609B3" w:rsidP="00EC51EB">
            <w:pPr>
              <w:numPr>
                <w:ilvl w:val="0"/>
                <w:numId w:val="23"/>
              </w:numPr>
              <w:spacing w:beforeLines="1" w:before="2" w:afterLines="1" w:after="2"/>
              <w:rPr>
                <w:rFonts w:eastAsia="Times New Roman"/>
                <w:sz w:val="16"/>
                <w:szCs w:val="16"/>
              </w:rPr>
            </w:pPr>
            <w:r w:rsidRPr="007577CE">
              <w:rPr>
                <w:rFonts w:eastAsia="Times New Roman"/>
                <w:sz w:val="16"/>
                <w:szCs w:val="16"/>
              </w:rPr>
              <w:lastRenderedPageBreak/>
              <w:t xml:space="preserve">Alan Hirsch. (2006). </w:t>
            </w:r>
            <w:r w:rsidRPr="00362B03">
              <w:rPr>
                <w:rFonts w:eastAsia="Times New Roman"/>
                <w:sz w:val="16"/>
                <w:szCs w:val="16"/>
              </w:rPr>
              <w:t>Organic Systems</w:t>
            </w:r>
            <w:r w:rsidRPr="007577CE">
              <w:rPr>
                <w:rFonts w:eastAsia="Times New Roman"/>
                <w:sz w:val="16"/>
                <w:szCs w:val="16"/>
              </w:rPr>
              <w:t xml:space="preserve">. In </w:t>
            </w:r>
            <w:r w:rsidRPr="003250BF">
              <w:rPr>
                <w:rFonts w:eastAsia="Times New Roman"/>
                <w:i/>
                <w:iCs/>
                <w:sz w:val="16"/>
                <w:szCs w:val="16"/>
              </w:rPr>
              <w:t>The Forgotten Ways: Reactivating the Missional Church</w:t>
            </w:r>
            <w:r w:rsidRPr="007577CE">
              <w:rPr>
                <w:rFonts w:eastAsia="Times New Roman"/>
                <w:sz w:val="16"/>
                <w:szCs w:val="16"/>
              </w:rPr>
              <w:t xml:space="preserve"> (pp 179-214). Grand Rapids: Brazos</w:t>
            </w:r>
          </w:p>
        </w:tc>
      </w:tr>
      <w:tr w:rsidR="008A4B46" w:rsidRPr="007577CE" w14:paraId="0652C88A" w14:textId="19791A87" w:rsidTr="007609B3">
        <w:trPr>
          <w:tblHeader/>
          <w:jc w:val="center"/>
        </w:trPr>
        <w:tc>
          <w:tcPr>
            <w:tcW w:w="1019" w:type="dxa"/>
            <w:shd w:val="clear" w:color="auto" w:fill="auto"/>
          </w:tcPr>
          <w:p w14:paraId="101C48FD" w14:textId="14CEE747" w:rsidR="008A4B46" w:rsidRPr="007577CE" w:rsidRDefault="000B38C5" w:rsidP="00CD3B65">
            <w:pPr>
              <w:rPr>
                <w:color w:val="000000" w:themeColor="text1"/>
                <w:sz w:val="16"/>
              </w:rPr>
            </w:pPr>
            <w:r>
              <w:rPr>
                <w:color w:val="000000" w:themeColor="text1"/>
                <w:sz w:val="16"/>
              </w:rPr>
              <w:lastRenderedPageBreak/>
              <w:t>1</w:t>
            </w:r>
            <w:r w:rsidR="007609B3">
              <w:rPr>
                <w:color w:val="000000" w:themeColor="text1"/>
                <w:sz w:val="16"/>
              </w:rPr>
              <w:t>4</w:t>
            </w:r>
          </w:p>
        </w:tc>
        <w:tc>
          <w:tcPr>
            <w:tcW w:w="781" w:type="dxa"/>
          </w:tcPr>
          <w:p w14:paraId="0B8D5842" w14:textId="77777777" w:rsidR="005E3241" w:rsidRPr="005E3241" w:rsidRDefault="005E3241" w:rsidP="00E00399">
            <w:pPr>
              <w:rPr>
                <w:b/>
                <w:bCs/>
              </w:rPr>
            </w:pPr>
          </w:p>
        </w:tc>
        <w:tc>
          <w:tcPr>
            <w:tcW w:w="2662" w:type="dxa"/>
            <w:tcBorders>
              <w:top w:val="single" w:sz="6" w:space="0" w:color="000000" w:themeColor="text1"/>
            </w:tcBorders>
            <w:shd w:val="clear" w:color="auto" w:fill="F2DBDB" w:themeFill="accent2" w:themeFillTint="33"/>
          </w:tcPr>
          <w:p w14:paraId="6A26EA6F" w14:textId="77777777" w:rsidR="008A4B46" w:rsidRPr="00AD40BD" w:rsidRDefault="008A4B46" w:rsidP="00E00399">
            <w:pPr>
              <w:rPr>
                <w:sz w:val="20"/>
                <w:szCs w:val="20"/>
              </w:rPr>
            </w:pPr>
            <w:r w:rsidRPr="00AD40BD">
              <w:rPr>
                <w:b/>
                <w:sz w:val="20"/>
                <w:szCs w:val="20"/>
              </w:rPr>
              <w:t>P</w:t>
            </w:r>
            <w:r w:rsidRPr="00AD40BD">
              <w:rPr>
                <w:sz w:val="20"/>
                <w:szCs w:val="20"/>
              </w:rPr>
              <w:t>utting it All Together</w:t>
            </w:r>
          </w:p>
          <w:p w14:paraId="71FC9E9B" w14:textId="77777777" w:rsidR="007609B3" w:rsidRPr="00AD40BD" w:rsidRDefault="007609B3" w:rsidP="007609B3">
            <w:pPr>
              <w:pStyle w:val="ListParagraph"/>
              <w:numPr>
                <w:ilvl w:val="0"/>
                <w:numId w:val="3"/>
              </w:numPr>
              <w:rPr>
                <w:rFonts w:eastAsia="Times New Roman"/>
                <w:sz w:val="20"/>
                <w:szCs w:val="20"/>
              </w:rPr>
            </w:pPr>
            <w:r w:rsidRPr="00AD40BD">
              <w:rPr>
                <w:rFonts w:eastAsia="Times New Roman"/>
                <w:sz w:val="20"/>
                <w:szCs w:val="20"/>
              </w:rPr>
              <w:t>Integration</w:t>
            </w:r>
          </w:p>
          <w:p w14:paraId="035D8AF0" w14:textId="77777777" w:rsidR="007609B3" w:rsidRPr="00AD40BD" w:rsidRDefault="007609B3" w:rsidP="007609B3">
            <w:pPr>
              <w:pStyle w:val="ListParagraph"/>
              <w:numPr>
                <w:ilvl w:val="0"/>
                <w:numId w:val="3"/>
              </w:numPr>
              <w:rPr>
                <w:rFonts w:eastAsia="Times New Roman"/>
                <w:sz w:val="20"/>
                <w:szCs w:val="20"/>
              </w:rPr>
            </w:pPr>
            <w:r w:rsidRPr="00AD40BD">
              <w:rPr>
                <w:rFonts w:eastAsia="Times New Roman"/>
                <w:sz w:val="20"/>
                <w:szCs w:val="20"/>
              </w:rPr>
              <w:t xml:space="preserve">Final Presentations, </w:t>
            </w:r>
          </w:p>
          <w:p w14:paraId="2828B919" w14:textId="2F6144E5" w:rsidR="007609B3" w:rsidRPr="00AD40BD" w:rsidRDefault="007609B3" w:rsidP="007609B3">
            <w:pPr>
              <w:pStyle w:val="ListParagraph"/>
              <w:numPr>
                <w:ilvl w:val="0"/>
                <w:numId w:val="3"/>
              </w:numPr>
              <w:rPr>
                <w:sz w:val="20"/>
                <w:szCs w:val="20"/>
              </w:rPr>
            </w:pPr>
            <w:r w:rsidRPr="00AD40BD">
              <w:rPr>
                <w:rFonts w:eastAsia="Times New Roman"/>
                <w:sz w:val="20"/>
                <w:szCs w:val="20"/>
              </w:rPr>
              <w:t>Karakia</w:t>
            </w:r>
          </w:p>
        </w:tc>
        <w:tc>
          <w:tcPr>
            <w:tcW w:w="4803" w:type="dxa"/>
            <w:tcBorders>
              <w:top w:val="single" w:sz="6" w:space="0" w:color="000000" w:themeColor="text1"/>
            </w:tcBorders>
            <w:shd w:val="clear" w:color="auto" w:fill="F2DBDB" w:themeFill="accent2" w:themeFillTint="33"/>
          </w:tcPr>
          <w:p w14:paraId="77865936" w14:textId="77777777" w:rsidR="005E3241" w:rsidRPr="005E3241" w:rsidRDefault="005E3241" w:rsidP="00E00399">
            <w:pPr>
              <w:rPr>
                <w:b/>
                <w:bCs/>
              </w:rPr>
            </w:pPr>
          </w:p>
        </w:tc>
      </w:tr>
    </w:tbl>
    <w:p w14:paraId="7D909D4A" w14:textId="364C3B59" w:rsidR="00593942" w:rsidRDefault="00593942" w:rsidP="00E00399"/>
    <w:p w14:paraId="294F233D" w14:textId="77777777" w:rsidR="00814A08" w:rsidRPr="007577CE" w:rsidRDefault="00814A08" w:rsidP="00E00399"/>
    <w:p w14:paraId="47AC3BE1" w14:textId="4FF22754" w:rsidR="00BE321D" w:rsidRPr="002067CE" w:rsidRDefault="00F801E6" w:rsidP="00BE321D">
      <w:pPr>
        <w:pStyle w:val="Heading2"/>
      </w:pPr>
      <w:r>
        <w:t xml:space="preserve">E. </w:t>
      </w:r>
      <w:r w:rsidR="00BE321D" w:rsidRPr="002067CE">
        <w:t>Course and Program Level Student Learning Outcomes</w:t>
      </w:r>
    </w:p>
    <w:p w14:paraId="590939F2" w14:textId="2EDA643A" w:rsidR="006057FF" w:rsidRDefault="006057FF" w:rsidP="00267EC5">
      <w:r w:rsidRPr="007577CE">
        <w:t>By the end of this course, students should be able to demonstrate mastery of the following learning outcomes. The classroom assignments that the instructor will use to assess mastery are identified in the table.</w:t>
      </w:r>
    </w:p>
    <w:p w14:paraId="2AB280F9" w14:textId="77777777" w:rsidR="00814A08" w:rsidRPr="007577CE" w:rsidRDefault="00814A08" w:rsidP="00267EC5"/>
    <w:tbl>
      <w:tblPr>
        <w:tblW w:w="899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600"/>
        <w:gridCol w:w="2965"/>
        <w:gridCol w:w="2430"/>
      </w:tblGrid>
      <w:tr w:rsidR="007609B3" w:rsidRPr="006249B0" w14:paraId="73C97095" w14:textId="77777777" w:rsidTr="007609B3">
        <w:tc>
          <w:tcPr>
            <w:tcW w:w="3600" w:type="dxa"/>
            <w:shd w:val="clear" w:color="auto" w:fill="C2D69B" w:themeFill="accent3" w:themeFillTint="99"/>
            <w:vAlign w:val="bottom"/>
          </w:tcPr>
          <w:p w14:paraId="3FBFAD9E" w14:textId="77777777" w:rsidR="007609B3" w:rsidRPr="006249B0" w:rsidRDefault="007609B3" w:rsidP="00AF41EF">
            <w:pPr>
              <w:pStyle w:val="TableHeader"/>
              <w:rPr>
                <w:sz w:val="20"/>
                <w:szCs w:val="20"/>
              </w:rPr>
            </w:pPr>
            <w:r w:rsidRPr="006249B0">
              <w:rPr>
                <w:sz w:val="20"/>
                <w:szCs w:val="20"/>
              </w:rPr>
              <w:t>Course</w:t>
            </w:r>
          </w:p>
          <w:p w14:paraId="04F85AEA" w14:textId="37745380" w:rsidR="007609B3" w:rsidRPr="006249B0" w:rsidRDefault="007609B3" w:rsidP="00AF41EF">
            <w:pPr>
              <w:pStyle w:val="TableHeader"/>
              <w:rPr>
                <w:rFonts w:eastAsia="Times"/>
                <w:sz w:val="20"/>
                <w:szCs w:val="20"/>
              </w:rPr>
            </w:pPr>
            <w:r w:rsidRPr="006249B0">
              <w:rPr>
                <w:rFonts w:eastAsiaTheme="minorHAnsi"/>
                <w:sz w:val="20"/>
                <w:szCs w:val="20"/>
              </w:rPr>
              <w:t>Student Learning Outcomes</w:t>
            </w:r>
          </w:p>
        </w:tc>
        <w:tc>
          <w:tcPr>
            <w:tcW w:w="2965" w:type="dxa"/>
            <w:shd w:val="clear" w:color="auto" w:fill="C2D69B" w:themeFill="accent3" w:themeFillTint="99"/>
            <w:vAlign w:val="bottom"/>
          </w:tcPr>
          <w:p w14:paraId="46C4646D" w14:textId="0F01D45C" w:rsidR="007609B3" w:rsidRPr="006249B0" w:rsidRDefault="007609B3" w:rsidP="00AF41EF">
            <w:pPr>
              <w:pStyle w:val="TableHeader"/>
              <w:rPr>
                <w:i/>
                <w:iCs/>
                <w:sz w:val="20"/>
                <w:szCs w:val="20"/>
              </w:rPr>
            </w:pPr>
            <w:r w:rsidRPr="006249B0">
              <w:rPr>
                <w:rFonts w:eastAsiaTheme="minorHAnsi"/>
                <w:sz w:val="20"/>
                <w:szCs w:val="20"/>
              </w:rPr>
              <w:t>Program Learning Outcomes</w:t>
            </w:r>
          </w:p>
        </w:tc>
        <w:tc>
          <w:tcPr>
            <w:tcW w:w="2430" w:type="dxa"/>
            <w:shd w:val="clear" w:color="auto" w:fill="C2D69B" w:themeFill="accent3" w:themeFillTint="99"/>
            <w:vAlign w:val="bottom"/>
          </w:tcPr>
          <w:p w14:paraId="774D83E2" w14:textId="044B63F3" w:rsidR="007609B3" w:rsidRPr="006249B0" w:rsidRDefault="007609B3" w:rsidP="00AF41EF">
            <w:pPr>
              <w:pStyle w:val="TableHeader"/>
              <w:rPr>
                <w:i/>
                <w:iCs/>
                <w:sz w:val="20"/>
                <w:szCs w:val="20"/>
              </w:rPr>
            </w:pPr>
            <w:r w:rsidRPr="006249B0">
              <w:rPr>
                <w:rFonts w:eastAsiaTheme="minorHAnsi"/>
                <w:sz w:val="20"/>
                <w:szCs w:val="20"/>
              </w:rPr>
              <w:t>Artifacts</w:t>
            </w:r>
          </w:p>
        </w:tc>
      </w:tr>
      <w:tr w:rsidR="007609B3" w:rsidRPr="006249B0" w14:paraId="2370DF06" w14:textId="77777777" w:rsidTr="007609B3">
        <w:tc>
          <w:tcPr>
            <w:tcW w:w="3600" w:type="dxa"/>
            <w:shd w:val="clear" w:color="auto" w:fill="auto"/>
          </w:tcPr>
          <w:p w14:paraId="11F0EB29" w14:textId="77777777" w:rsidR="007609B3" w:rsidRPr="006249B0" w:rsidRDefault="007609B3" w:rsidP="00267EC5">
            <w:pPr>
              <w:rPr>
                <w:sz w:val="20"/>
                <w:szCs w:val="20"/>
              </w:rPr>
            </w:pPr>
            <w:r w:rsidRPr="006249B0">
              <w:rPr>
                <w:sz w:val="20"/>
                <w:szCs w:val="20"/>
              </w:rPr>
              <w:t>Cognitive (Head)</w:t>
            </w:r>
          </w:p>
        </w:tc>
        <w:tc>
          <w:tcPr>
            <w:tcW w:w="2965" w:type="dxa"/>
            <w:shd w:val="clear" w:color="auto" w:fill="auto"/>
          </w:tcPr>
          <w:p w14:paraId="627A2E14" w14:textId="77777777" w:rsidR="007609B3" w:rsidRPr="006249B0" w:rsidRDefault="007609B3" w:rsidP="00267EC5">
            <w:pPr>
              <w:rPr>
                <w:sz w:val="20"/>
                <w:szCs w:val="20"/>
              </w:rPr>
            </w:pPr>
          </w:p>
        </w:tc>
        <w:tc>
          <w:tcPr>
            <w:tcW w:w="2430" w:type="dxa"/>
            <w:shd w:val="clear" w:color="auto" w:fill="auto"/>
          </w:tcPr>
          <w:p w14:paraId="04469939" w14:textId="07280F5D" w:rsidR="007609B3" w:rsidRPr="006249B0" w:rsidRDefault="007609B3" w:rsidP="00267EC5">
            <w:pPr>
              <w:rPr>
                <w:sz w:val="20"/>
                <w:szCs w:val="20"/>
              </w:rPr>
            </w:pPr>
          </w:p>
        </w:tc>
      </w:tr>
      <w:tr w:rsidR="007609B3" w:rsidRPr="006249B0" w14:paraId="1A915D13" w14:textId="77777777" w:rsidTr="007609B3">
        <w:trPr>
          <w:trHeight w:val="1583"/>
        </w:trPr>
        <w:tc>
          <w:tcPr>
            <w:tcW w:w="3600" w:type="dxa"/>
            <w:shd w:val="clear" w:color="auto" w:fill="auto"/>
          </w:tcPr>
          <w:p w14:paraId="3C28AF50" w14:textId="77777777" w:rsidR="007609B3" w:rsidRPr="006249B0" w:rsidRDefault="007609B3" w:rsidP="00267EC5">
            <w:pPr>
              <w:rPr>
                <w:sz w:val="20"/>
                <w:szCs w:val="20"/>
              </w:rPr>
            </w:pPr>
            <w:r w:rsidRPr="006249B0">
              <w:rPr>
                <w:sz w:val="20"/>
                <w:szCs w:val="20"/>
              </w:rPr>
              <w:t xml:space="preserve">1.1 </w:t>
            </w:r>
            <w:r w:rsidRPr="006249B0">
              <w:rPr>
                <w:sz w:val="20"/>
                <w:szCs w:val="20"/>
                <w:lang w:val="en-NZ"/>
              </w:rPr>
              <w:t xml:space="preserve">Principles of Holistic Urban Poor Church Growth: Able to </w:t>
            </w:r>
            <w:r w:rsidRPr="006249B0">
              <w:rPr>
                <w:sz w:val="20"/>
                <w:szCs w:val="20"/>
              </w:rPr>
              <w:t xml:space="preserve">explain the theological and practical principles of each phase of the formation of a community of faith among the poor, its growth, </w:t>
            </w:r>
            <w:proofErr w:type="gramStart"/>
            <w:r w:rsidRPr="006249B0">
              <w:rPr>
                <w:sz w:val="20"/>
                <w:szCs w:val="20"/>
              </w:rPr>
              <w:t>multiplication</w:t>
            </w:r>
            <w:proofErr w:type="gramEnd"/>
            <w:r w:rsidRPr="006249B0">
              <w:rPr>
                <w:sz w:val="20"/>
                <w:szCs w:val="20"/>
              </w:rPr>
              <w:t xml:space="preserve"> and engagement in community transformation. </w:t>
            </w:r>
          </w:p>
        </w:tc>
        <w:tc>
          <w:tcPr>
            <w:tcW w:w="2965" w:type="dxa"/>
            <w:shd w:val="clear" w:color="auto" w:fill="auto"/>
          </w:tcPr>
          <w:p w14:paraId="0B6EB6DE" w14:textId="77777777" w:rsidR="007609B3" w:rsidRPr="006249B0" w:rsidRDefault="007609B3" w:rsidP="003250BF">
            <w:pPr>
              <w:rPr>
                <w:sz w:val="20"/>
                <w:szCs w:val="20"/>
              </w:rPr>
            </w:pPr>
            <w:r w:rsidRPr="006249B0">
              <w:rPr>
                <w:sz w:val="20"/>
                <w:szCs w:val="20"/>
              </w:rPr>
              <w:t xml:space="preserve">3. Biblical Theology of Holistic Ministry: Articulate the implications of Biblical meta-narratives for contemporary urban / urban poor leadership in community development and ministry. </w:t>
            </w:r>
          </w:p>
          <w:p w14:paraId="23403B34" w14:textId="246D2D47" w:rsidR="007609B3" w:rsidRPr="006249B0" w:rsidRDefault="007609B3" w:rsidP="003250BF">
            <w:pPr>
              <w:rPr>
                <w:sz w:val="20"/>
                <w:szCs w:val="20"/>
              </w:rPr>
            </w:pPr>
          </w:p>
        </w:tc>
        <w:tc>
          <w:tcPr>
            <w:tcW w:w="2430" w:type="dxa"/>
            <w:shd w:val="clear" w:color="auto" w:fill="auto"/>
          </w:tcPr>
          <w:p w14:paraId="722BEF89" w14:textId="47875B42" w:rsidR="007609B3" w:rsidRPr="006249B0" w:rsidRDefault="007609B3" w:rsidP="00267EC5">
            <w:pPr>
              <w:rPr>
                <w:sz w:val="20"/>
                <w:szCs w:val="20"/>
              </w:rPr>
            </w:pPr>
            <w:proofErr w:type="spellStart"/>
            <w:r w:rsidRPr="006249B0">
              <w:rPr>
                <w:sz w:val="20"/>
                <w:szCs w:val="20"/>
              </w:rPr>
              <w:t>Proj</w:t>
            </w:r>
            <w:proofErr w:type="spellEnd"/>
            <w:r w:rsidRPr="006249B0">
              <w:rPr>
                <w:sz w:val="20"/>
                <w:szCs w:val="20"/>
              </w:rPr>
              <w:t xml:space="preserve"> 1</w:t>
            </w:r>
          </w:p>
        </w:tc>
      </w:tr>
      <w:tr w:rsidR="007609B3" w:rsidRPr="006249B0" w14:paraId="0500E24A" w14:textId="77777777" w:rsidTr="007609B3">
        <w:tc>
          <w:tcPr>
            <w:tcW w:w="3600" w:type="dxa"/>
            <w:shd w:val="clear" w:color="auto" w:fill="auto"/>
          </w:tcPr>
          <w:p w14:paraId="55AC5095" w14:textId="77777777" w:rsidR="007609B3" w:rsidRPr="006249B0" w:rsidRDefault="007609B3" w:rsidP="00267EC5">
            <w:pPr>
              <w:rPr>
                <w:sz w:val="20"/>
                <w:szCs w:val="20"/>
                <w:lang w:val="en-NZ"/>
              </w:rPr>
            </w:pPr>
            <w:r w:rsidRPr="006249B0">
              <w:rPr>
                <w:sz w:val="20"/>
                <w:szCs w:val="20"/>
                <w:lang w:val="en-NZ"/>
              </w:rPr>
              <w:t xml:space="preserve">1.2 </w:t>
            </w:r>
            <w:r w:rsidRPr="006249B0">
              <w:rPr>
                <w:sz w:val="20"/>
                <w:szCs w:val="20"/>
              </w:rPr>
              <w:t xml:space="preserve">Process of Building Faith Communities: </w:t>
            </w:r>
            <w:proofErr w:type="spellStart"/>
            <w:r w:rsidRPr="006249B0">
              <w:rPr>
                <w:sz w:val="20"/>
                <w:szCs w:val="20"/>
                <w:lang w:val="en-NZ"/>
              </w:rPr>
              <w:t>Analyze</w:t>
            </w:r>
            <w:proofErr w:type="spellEnd"/>
            <w:r w:rsidRPr="006249B0">
              <w:rPr>
                <w:sz w:val="20"/>
                <w:szCs w:val="20"/>
                <w:lang w:val="en-NZ"/>
              </w:rPr>
              <w:t xml:space="preserve"> the church development process in terms of the “four seasons of growth” model; </w:t>
            </w:r>
            <w:r w:rsidRPr="006249B0">
              <w:rPr>
                <w:sz w:val="20"/>
                <w:szCs w:val="20"/>
              </w:rPr>
              <w:t>mission goals; philosophy of service; progressions; leadership emergence; funding and governance structure.</w:t>
            </w:r>
            <w:r w:rsidRPr="006249B0">
              <w:rPr>
                <w:sz w:val="20"/>
                <w:szCs w:val="20"/>
                <w:lang w:val="en-NZ"/>
              </w:rPr>
              <w:t xml:space="preserve">  </w:t>
            </w:r>
          </w:p>
        </w:tc>
        <w:tc>
          <w:tcPr>
            <w:tcW w:w="2965" w:type="dxa"/>
            <w:shd w:val="clear" w:color="auto" w:fill="auto"/>
          </w:tcPr>
          <w:p w14:paraId="255C6A72" w14:textId="77777777" w:rsidR="007609B3" w:rsidRPr="006249B0" w:rsidRDefault="007609B3" w:rsidP="003250BF">
            <w:pPr>
              <w:rPr>
                <w:sz w:val="20"/>
                <w:szCs w:val="20"/>
              </w:rPr>
            </w:pPr>
            <w:r w:rsidRPr="006249B0">
              <w:rPr>
                <w:sz w:val="20"/>
                <w:szCs w:val="20"/>
              </w:rPr>
              <w:t xml:space="preserve">4. Building Holistic Faith Communities: Demonstrate an ability to design strategies for evangelism, </w:t>
            </w:r>
            <w:proofErr w:type="gramStart"/>
            <w:r w:rsidRPr="006249B0">
              <w:rPr>
                <w:sz w:val="20"/>
                <w:szCs w:val="20"/>
              </w:rPr>
              <w:t>discipleship</w:t>
            </w:r>
            <w:proofErr w:type="gramEnd"/>
            <w:r w:rsidRPr="006249B0">
              <w:rPr>
                <w:sz w:val="20"/>
                <w:szCs w:val="20"/>
              </w:rPr>
              <w:t xml:space="preserve"> and missional engagement within urban cultural complexities, so as </w:t>
            </w:r>
            <w:proofErr w:type="spellStart"/>
            <w:r w:rsidRPr="006249B0">
              <w:rPr>
                <w:sz w:val="20"/>
                <w:szCs w:val="20"/>
              </w:rPr>
              <w:t>tomultiply</w:t>
            </w:r>
            <w:proofErr w:type="spellEnd"/>
            <w:r w:rsidRPr="006249B0">
              <w:rPr>
                <w:sz w:val="20"/>
                <w:szCs w:val="20"/>
              </w:rPr>
              <w:t xml:space="preserve"> multicultural ministries and leadership. </w:t>
            </w:r>
          </w:p>
          <w:p w14:paraId="4BF781CB" w14:textId="37C1EAE0" w:rsidR="007609B3" w:rsidRPr="006249B0" w:rsidRDefault="007609B3" w:rsidP="003250BF">
            <w:pPr>
              <w:rPr>
                <w:sz w:val="20"/>
                <w:szCs w:val="20"/>
              </w:rPr>
            </w:pPr>
          </w:p>
        </w:tc>
        <w:tc>
          <w:tcPr>
            <w:tcW w:w="2430" w:type="dxa"/>
            <w:shd w:val="clear" w:color="auto" w:fill="auto"/>
          </w:tcPr>
          <w:p w14:paraId="713B24D5" w14:textId="18C476C8" w:rsidR="007609B3" w:rsidRPr="006249B0" w:rsidRDefault="007609B3" w:rsidP="00267EC5">
            <w:pPr>
              <w:rPr>
                <w:sz w:val="20"/>
                <w:szCs w:val="20"/>
                <w:lang w:val="en-NZ"/>
              </w:rPr>
            </w:pPr>
            <w:proofErr w:type="spellStart"/>
            <w:r w:rsidRPr="006249B0">
              <w:rPr>
                <w:sz w:val="20"/>
                <w:szCs w:val="20"/>
                <w:lang w:val="en-NZ"/>
              </w:rPr>
              <w:t>Proj</w:t>
            </w:r>
            <w:proofErr w:type="spellEnd"/>
            <w:r w:rsidRPr="006249B0">
              <w:rPr>
                <w:sz w:val="20"/>
                <w:szCs w:val="20"/>
                <w:lang w:val="en-NZ"/>
              </w:rPr>
              <w:t xml:space="preserve"> 2</w:t>
            </w:r>
          </w:p>
        </w:tc>
      </w:tr>
      <w:tr w:rsidR="007609B3" w:rsidRPr="006249B0" w14:paraId="3270F911" w14:textId="77777777" w:rsidTr="007609B3">
        <w:tc>
          <w:tcPr>
            <w:tcW w:w="3600" w:type="dxa"/>
            <w:shd w:val="clear" w:color="auto" w:fill="auto"/>
          </w:tcPr>
          <w:p w14:paraId="0DF5DB5F" w14:textId="77777777" w:rsidR="007609B3" w:rsidRPr="006249B0" w:rsidRDefault="007609B3" w:rsidP="00267EC5">
            <w:pPr>
              <w:rPr>
                <w:sz w:val="20"/>
                <w:szCs w:val="20"/>
              </w:rPr>
            </w:pPr>
            <w:r w:rsidRPr="006249B0">
              <w:rPr>
                <w:sz w:val="20"/>
                <w:szCs w:val="20"/>
              </w:rPr>
              <w:t>Affective (Heart)</w:t>
            </w:r>
          </w:p>
        </w:tc>
        <w:tc>
          <w:tcPr>
            <w:tcW w:w="2965" w:type="dxa"/>
            <w:shd w:val="clear" w:color="auto" w:fill="auto"/>
          </w:tcPr>
          <w:p w14:paraId="2BED7E9D" w14:textId="77777777" w:rsidR="007609B3" w:rsidRPr="006249B0" w:rsidRDefault="007609B3" w:rsidP="00267EC5">
            <w:pPr>
              <w:rPr>
                <w:sz w:val="20"/>
                <w:szCs w:val="20"/>
              </w:rPr>
            </w:pPr>
          </w:p>
        </w:tc>
        <w:tc>
          <w:tcPr>
            <w:tcW w:w="2430" w:type="dxa"/>
            <w:shd w:val="clear" w:color="auto" w:fill="auto"/>
          </w:tcPr>
          <w:p w14:paraId="511F223A" w14:textId="40889DF4" w:rsidR="007609B3" w:rsidRPr="006249B0" w:rsidRDefault="007609B3" w:rsidP="00267EC5">
            <w:pPr>
              <w:rPr>
                <w:sz w:val="20"/>
                <w:szCs w:val="20"/>
              </w:rPr>
            </w:pPr>
          </w:p>
        </w:tc>
      </w:tr>
      <w:tr w:rsidR="007609B3" w:rsidRPr="006249B0" w14:paraId="42D8CBC5" w14:textId="77777777" w:rsidTr="007609B3">
        <w:tc>
          <w:tcPr>
            <w:tcW w:w="3600" w:type="dxa"/>
            <w:shd w:val="clear" w:color="auto" w:fill="auto"/>
          </w:tcPr>
          <w:p w14:paraId="330FCD87" w14:textId="77777777" w:rsidR="007609B3" w:rsidRPr="006249B0" w:rsidRDefault="007609B3" w:rsidP="00267EC5">
            <w:pPr>
              <w:rPr>
                <w:sz w:val="20"/>
                <w:szCs w:val="20"/>
              </w:rPr>
            </w:pPr>
            <w:r w:rsidRPr="006249B0">
              <w:rPr>
                <w:sz w:val="20"/>
                <w:szCs w:val="20"/>
              </w:rPr>
              <w:t xml:space="preserve">2   Personal Healing: Have </w:t>
            </w:r>
            <w:proofErr w:type="gramStart"/>
            <w:r w:rsidRPr="006249B0">
              <w:rPr>
                <w:sz w:val="20"/>
                <w:szCs w:val="20"/>
              </w:rPr>
              <w:t>identified, and</w:t>
            </w:r>
            <w:proofErr w:type="gramEnd"/>
            <w:r w:rsidRPr="006249B0">
              <w:rPr>
                <w:sz w:val="20"/>
                <w:szCs w:val="20"/>
              </w:rPr>
              <w:t xml:space="preserve"> found some measure of healing for past experiences in urban poor ministry or in past church life that have caused emotional damage. </w:t>
            </w:r>
          </w:p>
        </w:tc>
        <w:tc>
          <w:tcPr>
            <w:tcW w:w="2965" w:type="dxa"/>
            <w:shd w:val="clear" w:color="auto" w:fill="auto"/>
          </w:tcPr>
          <w:p w14:paraId="4F8950F3" w14:textId="77777777" w:rsidR="007609B3" w:rsidRPr="006249B0" w:rsidRDefault="007609B3" w:rsidP="000B4F95">
            <w:pPr>
              <w:rPr>
                <w:sz w:val="20"/>
                <w:szCs w:val="20"/>
              </w:rPr>
            </w:pPr>
            <w:r w:rsidRPr="006249B0">
              <w:rPr>
                <w:sz w:val="20"/>
                <w:szCs w:val="20"/>
              </w:rPr>
              <w:t>7. Cross-Cultural Spiritual Leadership: Exhibit cross-cultural competencies, Christian character and spiritual formation required of leadership in religious or social movements among the poor.</w:t>
            </w:r>
          </w:p>
          <w:p w14:paraId="004C9168" w14:textId="7C6526AA" w:rsidR="007609B3" w:rsidRPr="006249B0" w:rsidRDefault="007609B3" w:rsidP="00267EC5">
            <w:pPr>
              <w:rPr>
                <w:sz w:val="20"/>
                <w:szCs w:val="20"/>
              </w:rPr>
            </w:pPr>
          </w:p>
        </w:tc>
        <w:tc>
          <w:tcPr>
            <w:tcW w:w="2430" w:type="dxa"/>
            <w:shd w:val="clear" w:color="auto" w:fill="auto"/>
          </w:tcPr>
          <w:p w14:paraId="147302B3" w14:textId="5ABD7720" w:rsidR="007609B3" w:rsidRPr="006249B0" w:rsidRDefault="007609B3" w:rsidP="00267EC5">
            <w:pPr>
              <w:rPr>
                <w:sz w:val="20"/>
                <w:szCs w:val="20"/>
              </w:rPr>
            </w:pPr>
            <w:r w:rsidRPr="006249B0">
              <w:rPr>
                <w:sz w:val="20"/>
                <w:szCs w:val="20"/>
              </w:rPr>
              <w:t>Forum</w:t>
            </w:r>
          </w:p>
          <w:p w14:paraId="1B3B3E2F" w14:textId="77777777" w:rsidR="007609B3" w:rsidRPr="006249B0" w:rsidRDefault="007609B3" w:rsidP="00267EC5">
            <w:pPr>
              <w:rPr>
                <w:sz w:val="20"/>
                <w:szCs w:val="20"/>
              </w:rPr>
            </w:pPr>
            <w:r w:rsidRPr="006249B0">
              <w:rPr>
                <w:sz w:val="20"/>
                <w:szCs w:val="20"/>
              </w:rPr>
              <w:t>Class Discussions</w:t>
            </w:r>
          </w:p>
          <w:p w14:paraId="4ACD58E9" w14:textId="77777777" w:rsidR="007609B3" w:rsidRPr="006249B0" w:rsidRDefault="007609B3" w:rsidP="00267EC5">
            <w:pPr>
              <w:rPr>
                <w:sz w:val="20"/>
                <w:szCs w:val="20"/>
              </w:rPr>
            </w:pPr>
          </w:p>
        </w:tc>
      </w:tr>
      <w:tr w:rsidR="007609B3" w:rsidRPr="006249B0" w14:paraId="1CC7B336" w14:textId="77777777" w:rsidTr="007609B3">
        <w:tc>
          <w:tcPr>
            <w:tcW w:w="3600" w:type="dxa"/>
            <w:shd w:val="clear" w:color="auto" w:fill="auto"/>
          </w:tcPr>
          <w:p w14:paraId="120E1857" w14:textId="77777777" w:rsidR="007609B3" w:rsidRPr="006249B0" w:rsidRDefault="007609B3" w:rsidP="00267EC5">
            <w:pPr>
              <w:rPr>
                <w:sz w:val="20"/>
                <w:szCs w:val="20"/>
              </w:rPr>
            </w:pPr>
            <w:r w:rsidRPr="006249B0">
              <w:rPr>
                <w:sz w:val="20"/>
                <w:szCs w:val="20"/>
              </w:rPr>
              <w:t>Practice (Hands)</w:t>
            </w:r>
          </w:p>
        </w:tc>
        <w:tc>
          <w:tcPr>
            <w:tcW w:w="2965" w:type="dxa"/>
            <w:shd w:val="clear" w:color="auto" w:fill="auto"/>
          </w:tcPr>
          <w:p w14:paraId="41C877EE" w14:textId="77777777" w:rsidR="007609B3" w:rsidRPr="006249B0" w:rsidRDefault="007609B3" w:rsidP="00267EC5">
            <w:pPr>
              <w:rPr>
                <w:sz w:val="20"/>
                <w:szCs w:val="20"/>
              </w:rPr>
            </w:pPr>
          </w:p>
        </w:tc>
        <w:tc>
          <w:tcPr>
            <w:tcW w:w="2430" w:type="dxa"/>
            <w:shd w:val="clear" w:color="auto" w:fill="auto"/>
          </w:tcPr>
          <w:p w14:paraId="42ADB363" w14:textId="3317F4B1" w:rsidR="007609B3" w:rsidRPr="006249B0" w:rsidRDefault="007609B3" w:rsidP="00267EC5">
            <w:pPr>
              <w:rPr>
                <w:sz w:val="20"/>
                <w:szCs w:val="20"/>
              </w:rPr>
            </w:pPr>
          </w:p>
        </w:tc>
      </w:tr>
      <w:tr w:rsidR="007609B3" w:rsidRPr="006249B0" w14:paraId="31602916" w14:textId="77777777" w:rsidTr="007609B3">
        <w:tc>
          <w:tcPr>
            <w:tcW w:w="3600" w:type="dxa"/>
            <w:shd w:val="clear" w:color="auto" w:fill="auto"/>
          </w:tcPr>
          <w:p w14:paraId="3432D4B7" w14:textId="77777777" w:rsidR="007609B3" w:rsidRPr="006249B0" w:rsidRDefault="007609B3" w:rsidP="00267EC5">
            <w:pPr>
              <w:rPr>
                <w:sz w:val="20"/>
                <w:szCs w:val="20"/>
                <w:lang w:val="en-NZ"/>
              </w:rPr>
            </w:pPr>
            <w:r w:rsidRPr="006249B0">
              <w:rPr>
                <w:sz w:val="20"/>
                <w:szCs w:val="20"/>
              </w:rPr>
              <w:lastRenderedPageBreak/>
              <w:t xml:space="preserve">3.  Praxis of Forming New Faith Communities: Apply action steps </w:t>
            </w:r>
            <w:r w:rsidRPr="006249B0">
              <w:rPr>
                <w:sz w:val="20"/>
                <w:szCs w:val="20"/>
                <w:lang w:val="en-NZ"/>
              </w:rPr>
              <w:t xml:space="preserve">from the class in ways that increased at least one area of the capacity of a slum church, </w:t>
            </w:r>
            <w:proofErr w:type="gramStart"/>
            <w:r w:rsidRPr="006249B0">
              <w:rPr>
                <w:sz w:val="20"/>
                <w:szCs w:val="20"/>
                <w:lang w:val="en-NZ"/>
              </w:rPr>
              <w:t>or,</w:t>
            </w:r>
            <w:proofErr w:type="gramEnd"/>
            <w:r w:rsidRPr="006249B0">
              <w:rPr>
                <w:sz w:val="20"/>
                <w:szCs w:val="20"/>
                <w:lang w:val="en-NZ"/>
              </w:rPr>
              <w:t xml:space="preserve"> have developed a process for team - building and coaching of a church-based team, or, assisted in leading the formation and growth of a small group.</w:t>
            </w:r>
          </w:p>
        </w:tc>
        <w:tc>
          <w:tcPr>
            <w:tcW w:w="2965" w:type="dxa"/>
            <w:shd w:val="clear" w:color="auto" w:fill="auto"/>
          </w:tcPr>
          <w:p w14:paraId="438C6D50" w14:textId="77777777" w:rsidR="007609B3" w:rsidRPr="006249B0" w:rsidRDefault="007609B3" w:rsidP="000B4F95">
            <w:pPr>
              <w:rPr>
                <w:sz w:val="20"/>
                <w:szCs w:val="20"/>
              </w:rPr>
            </w:pPr>
            <w:r w:rsidRPr="006249B0">
              <w:rPr>
                <w:sz w:val="20"/>
                <w:szCs w:val="20"/>
              </w:rPr>
              <w:t xml:space="preserve">4. Building Holistic Faith Communities: Demonstrate an ability to design strategies for evangelism, </w:t>
            </w:r>
            <w:proofErr w:type="gramStart"/>
            <w:r w:rsidRPr="006249B0">
              <w:rPr>
                <w:sz w:val="20"/>
                <w:szCs w:val="20"/>
              </w:rPr>
              <w:t>discipleship</w:t>
            </w:r>
            <w:proofErr w:type="gramEnd"/>
            <w:r w:rsidRPr="006249B0">
              <w:rPr>
                <w:sz w:val="20"/>
                <w:szCs w:val="20"/>
              </w:rPr>
              <w:t xml:space="preserve"> and missional engagement within urban cultural complexities, so as </w:t>
            </w:r>
            <w:proofErr w:type="spellStart"/>
            <w:r w:rsidRPr="006249B0">
              <w:rPr>
                <w:sz w:val="20"/>
                <w:szCs w:val="20"/>
              </w:rPr>
              <w:t>tomultiply</w:t>
            </w:r>
            <w:proofErr w:type="spellEnd"/>
            <w:r w:rsidRPr="006249B0">
              <w:rPr>
                <w:sz w:val="20"/>
                <w:szCs w:val="20"/>
              </w:rPr>
              <w:t xml:space="preserve"> multicultural ministries and leadership. </w:t>
            </w:r>
          </w:p>
          <w:p w14:paraId="4CFD3AF3" w14:textId="05E1D3F1" w:rsidR="007609B3" w:rsidRPr="006249B0" w:rsidRDefault="007609B3" w:rsidP="00267EC5">
            <w:pPr>
              <w:rPr>
                <w:sz w:val="20"/>
                <w:szCs w:val="20"/>
              </w:rPr>
            </w:pPr>
          </w:p>
        </w:tc>
        <w:tc>
          <w:tcPr>
            <w:tcW w:w="2430" w:type="dxa"/>
            <w:shd w:val="clear" w:color="auto" w:fill="auto"/>
          </w:tcPr>
          <w:p w14:paraId="29CB51FF" w14:textId="2F4DE5B5" w:rsidR="007609B3" w:rsidRPr="006249B0" w:rsidRDefault="007609B3" w:rsidP="00267EC5">
            <w:pPr>
              <w:rPr>
                <w:sz w:val="20"/>
                <w:szCs w:val="20"/>
              </w:rPr>
            </w:pPr>
            <w:proofErr w:type="spellStart"/>
            <w:r w:rsidRPr="006249B0">
              <w:rPr>
                <w:sz w:val="20"/>
                <w:szCs w:val="20"/>
              </w:rPr>
              <w:t>Proj</w:t>
            </w:r>
            <w:proofErr w:type="spellEnd"/>
            <w:r w:rsidRPr="006249B0">
              <w:rPr>
                <w:sz w:val="20"/>
                <w:szCs w:val="20"/>
              </w:rPr>
              <w:t xml:space="preserve"> 3.1 or 3.2 or 3.3</w:t>
            </w:r>
          </w:p>
          <w:p w14:paraId="781575AE" w14:textId="77777777" w:rsidR="007609B3" w:rsidRPr="006249B0" w:rsidRDefault="007609B3" w:rsidP="00267EC5">
            <w:pPr>
              <w:rPr>
                <w:sz w:val="20"/>
                <w:szCs w:val="20"/>
              </w:rPr>
            </w:pPr>
          </w:p>
          <w:p w14:paraId="6A509071" w14:textId="77777777" w:rsidR="007609B3" w:rsidRPr="006249B0" w:rsidRDefault="007609B3" w:rsidP="00267EC5">
            <w:pPr>
              <w:rPr>
                <w:sz w:val="20"/>
                <w:szCs w:val="20"/>
              </w:rPr>
            </w:pPr>
            <w:proofErr w:type="spellStart"/>
            <w:r w:rsidRPr="006249B0">
              <w:rPr>
                <w:sz w:val="20"/>
                <w:szCs w:val="20"/>
              </w:rPr>
              <w:t>Proj</w:t>
            </w:r>
            <w:proofErr w:type="spellEnd"/>
            <w:r w:rsidRPr="006249B0">
              <w:rPr>
                <w:sz w:val="20"/>
                <w:szCs w:val="20"/>
              </w:rPr>
              <w:t xml:space="preserve"> 4</w:t>
            </w:r>
          </w:p>
          <w:p w14:paraId="2FC21F2F" w14:textId="77777777" w:rsidR="007609B3" w:rsidRPr="006249B0" w:rsidRDefault="007609B3" w:rsidP="00267EC5">
            <w:pPr>
              <w:rPr>
                <w:sz w:val="20"/>
                <w:szCs w:val="20"/>
              </w:rPr>
            </w:pPr>
            <w:r w:rsidRPr="006249B0">
              <w:rPr>
                <w:sz w:val="20"/>
                <w:szCs w:val="20"/>
              </w:rPr>
              <w:t>Forum</w:t>
            </w:r>
          </w:p>
          <w:p w14:paraId="453329A3" w14:textId="77777777" w:rsidR="007609B3" w:rsidRPr="006249B0" w:rsidRDefault="007609B3" w:rsidP="00267EC5">
            <w:pPr>
              <w:rPr>
                <w:sz w:val="20"/>
                <w:szCs w:val="20"/>
              </w:rPr>
            </w:pPr>
          </w:p>
          <w:p w14:paraId="56D12AB4" w14:textId="77777777" w:rsidR="007609B3" w:rsidRPr="006249B0" w:rsidRDefault="007609B3" w:rsidP="00267EC5">
            <w:pPr>
              <w:rPr>
                <w:sz w:val="20"/>
                <w:szCs w:val="20"/>
              </w:rPr>
            </w:pPr>
            <w:r w:rsidRPr="006249B0">
              <w:rPr>
                <w:sz w:val="20"/>
                <w:szCs w:val="20"/>
              </w:rPr>
              <w:t>Class Discussions</w:t>
            </w:r>
          </w:p>
        </w:tc>
      </w:tr>
    </w:tbl>
    <w:p w14:paraId="49198819" w14:textId="327BBF91" w:rsidR="00C14D96" w:rsidRPr="007577CE" w:rsidRDefault="00C14D96" w:rsidP="00E00399"/>
    <w:p w14:paraId="18169D2A" w14:textId="77777777" w:rsidR="006057FF" w:rsidRPr="007577CE" w:rsidRDefault="006057FF" w:rsidP="00267EC5">
      <w:pPr>
        <w:pStyle w:val="Heading1"/>
      </w:pPr>
      <w:r w:rsidRPr="007577CE">
        <w:t>Section 2 - Course Requirements</w:t>
      </w:r>
    </w:p>
    <w:p w14:paraId="36980ABB" w14:textId="0ABF6468" w:rsidR="006057FF" w:rsidRPr="007577CE" w:rsidRDefault="00313DCD" w:rsidP="00A32795">
      <w:pPr>
        <w:pStyle w:val="Heading2"/>
      </w:pPr>
      <w:r>
        <w:t xml:space="preserve">A. </w:t>
      </w:r>
      <w:r w:rsidR="006057FF" w:rsidRPr="007577CE">
        <w:t>Course Materials</w:t>
      </w:r>
    </w:p>
    <w:p w14:paraId="01E083CD" w14:textId="048DB3D2" w:rsidR="006057FF" w:rsidRDefault="00205AED" w:rsidP="00A32795">
      <w:r w:rsidRPr="007577CE">
        <w:t xml:space="preserve">Reading means reading each paragraph, browsing is a skill that garners maximum understanding of a book with minimal reading. </w:t>
      </w:r>
    </w:p>
    <w:p w14:paraId="3A039C03" w14:textId="77777777" w:rsidR="00814A08" w:rsidRPr="007577CE" w:rsidRDefault="00814A08" w:rsidP="00A32795"/>
    <w:p w14:paraId="5070F292" w14:textId="30A300FA" w:rsidR="006057FF" w:rsidRPr="007577CE" w:rsidRDefault="00313DCD" w:rsidP="00A32795">
      <w:pPr>
        <w:pStyle w:val="Heading3"/>
      </w:pPr>
      <w:r>
        <w:t xml:space="preserve">1. </w:t>
      </w:r>
      <w:r w:rsidR="006057FF" w:rsidRPr="007577CE">
        <w:t>Books (Some chapters to be read, whole books to be browsed</w:t>
      </w:r>
      <w:r w:rsidR="00205AED" w:rsidRPr="007577CE">
        <w:t>!!</w:t>
      </w:r>
      <w:r w:rsidR="006057FF" w:rsidRPr="007577CE">
        <w:t>)</w:t>
      </w:r>
    </w:p>
    <w:p w14:paraId="072D2692" w14:textId="7510FAD2" w:rsidR="00230C0C" w:rsidRPr="00230C0C" w:rsidRDefault="00230C0C" w:rsidP="00405403">
      <w:pPr>
        <w:pStyle w:val="Bibliography"/>
      </w:pPr>
      <w:r>
        <w:t xml:space="preserve">Grigg, V. (2010) </w:t>
      </w:r>
      <w:r w:rsidRPr="0021628E">
        <w:rPr>
          <w:i/>
          <w:iCs/>
        </w:rPr>
        <w:t>Companion to the Poor</w:t>
      </w:r>
      <w:r>
        <w:t xml:space="preserve">. Urban Leadership Foundation (available on Kindle). </w:t>
      </w:r>
    </w:p>
    <w:p w14:paraId="3A166070" w14:textId="3406E287" w:rsidR="006057FF" w:rsidRPr="007577CE" w:rsidRDefault="006057FF" w:rsidP="00405403">
      <w:pPr>
        <w:pStyle w:val="Bibliography"/>
        <w:rPr>
          <w:rFonts w:eastAsia="Times New Roman"/>
        </w:rPr>
      </w:pPr>
      <w:r w:rsidRPr="007577CE">
        <w:t>Grigg, V. (2004). </w:t>
      </w:r>
      <w:r w:rsidRPr="0021628E">
        <w:rPr>
          <w:i/>
          <w:iCs/>
        </w:rPr>
        <w:t>Cry of the urban poor</w:t>
      </w:r>
      <w:r w:rsidRPr="007577CE">
        <w:t>. 2</w:t>
      </w:r>
      <w:r w:rsidRPr="007577CE">
        <w:rPr>
          <w:vertAlign w:val="superscript"/>
        </w:rPr>
        <w:t>nd</w:t>
      </w:r>
      <w:r w:rsidRPr="007577CE">
        <w:t xml:space="preserve"> </w:t>
      </w:r>
      <w:proofErr w:type="spellStart"/>
      <w:r w:rsidRPr="007577CE">
        <w:t>Edn</w:t>
      </w:r>
      <w:proofErr w:type="spellEnd"/>
      <w:r w:rsidRPr="007577CE">
        <w:t>. Authentic. (Amazon Price $15.99 new /$10.67 used. Available $10.00 from Urban Leadership Foundation)</w:t>
      </w:r>
    </w:p>
    <w:p w14:paraId="077E7B0A" w14:textId="77777777" w:rsidR="006057FF" w:rsidRPr="007577CE" w:rsidRDefault="006057FF" w:rsidP="00405403">
      <w:pPr>
        <w:pStyle w:val="Bibliography"/>
        <w:rPr>
          <w:rFonts w:eastAsia="Times New Roman"/>
        </w:rPr>
      </w:pPr>
      <w:r w:rsidRPr="007577CE">
        <w:t xml:space="preserve">Craig Ott and Gene Wilson, (2011) </w:t>
      </w:r>
      <w:r w:rsidRPr="0021628E">
        <w:rPr>
          <w:i/>
          <w:iCs/>
        </w:rPr>
        <w:t>Global Church Planting: Biblical Principles and Best Practices for Multiplication</w:t>
      </w:r>
      <w:r w:rsidRPr="007577CE">
        <w:t>. Grand Rapids: Baker Academic. ($19.79/17.00 Kindle $16.49).</w:t>
      </w:r>
    </w:p>
    <w:p w14:paraId="10BE56CF" w14:textId="77777777" w:rsidR="006057FF" w:rsidRDefault="006057FF" w:rsidP="00405403">
      <w:pPr>
        <w:pStyle w:val="Bibliography"/>
      </w:pPr>
      <w:proofErr w:type="spellStart"/>
      <w:r w:rsidRPr="007577CE">
        <w:t>Eims</w:t>
      </w:r>
      <w:proofErr w:type="spellEnd"/>
      <w:r w:rsidRPr="007577CE">
        <w:t xml:space="preserve">, L. (1978). </w:t>
      </w:r>
      <w:r w:rsidRPr="0021628E">
        <w:rPr>
          <w:i/>
          <w:iCs/>
        </w:rPr>
        <w:t>The Lost Art of Disciple Making</w:t>
      </w:r>
      <w:r w:rsidRPr="007577CE">
        <w:t>. Grand Rapids, Zondervan Publishing house.  ($9.99/0.29 or $7.99 on Kindle)</w:t>
      </w:r>
    </w:p>
    <w:p w14:paraId="0068F581" w14:textId="77777777" w:rsidR="00814A08" w:rsidRPr="00814A08" w:rsidRDefault="00814A08" w:rsidP="00814A08"/>
    <w:p w14:paraId="20D52F72" w14:textId="4B83A716" w:rsidR="00357150" w:rsidRPr="00FD098B" w:rsidRDefault="00313DCD" w:rsidP="00357150">
      <w:pPr>
        <w:pStyle w:val="Heading3"/>
      </w:pPr>
      <w:r>
        <w:t xml:space="preserve">2. </w:t>
      </w:r>
      <w:r w:rsidR="00357150" w:rsidRPr="00FD098B">
        <w:t>Course Readings Accessible from Populi</w:t>
      </w:r>
    </w:p>
    <w:p w14:paraId="0E03770B" w14:textId="77777777" w:rsidR="00357150" w:rsidRDefault="00357150" w:rsidP="00D95795">
      <w:pPr>
        <w:rPr>
          <w:b/>
          <w:bCs/>
        </w:rPr>
      </w:pPr>
      <w:r>
        <w:t>Appropriate information about Populi reading links</w:t>
      </w:r>
      <w:r w:rsidRPr="00230C0C">
        <w:rPr>
          <w:b/>
          <w:bCs/>
        </w:rPr>
        <w:t xml:space="preserve"> </w:t>
      </w:r>
    </w:p>
    <w:p w14:paraId="4F8133F0" w14:textId="77777777" w:rsidR="00814A08" w:rsidRDefault="00814A08" w:rsidP="00D95795">
      <w:pPr>
        <w:rPr>
          <w:b/>
          <w:bCs/>
        </w:rPr>
      </w:pPr>
    </w:p>
    <w:p w14:paraId="4AAD0F03" w14:textId="46169FEB" w:rsidR="006057FF" w:rsidRPr="00230C0C" w:rsidRDefault="00313DCD" w:rsidP="00DD61FE">
      <w:pPr>
        <w:pStyle w:val="Heading3"/>
      </w:pPr>
      <w:r>
        <w:t xml:space="preserve">3. </w:t>
      </w:r>
      <w:r w:rsidR="006057FF" w:rsidRPr="00230C0C">
        <w:t>Copyright Responsibilities</w:t>
      </w:r>
    </w:p>
    <w:p w14:paraId="579359FE" w14:textId="47F83C3C" w:rsidR="00593942" w:rsidRDefault="006057FF" w:rsidP="00E00399">
      <w:r w:rsidRPr="007577CE">
        <w:t>Materials used in connection with this course may be subject to copyright protection. Students and faculty are both authors and users of copyrighted materials. As a student you must know the rights of both authors and users with respect to copyrighted works to ensure compliance. It is equally important to be knowledgeable about legally permitted uses of copyrighted materials. Information about copyright compliance, fair use and websites for downloading information legally can be found at</w:t>
      </w:r>
      <w:r w:rsidR="00F62BC5">
        <w:t>:</w:t>
      </w:r>
    </w:p>
    <w:p w14:paraId="420F8FC2" w14:textId="77777777" w:rsidR="00F62BC5" w:rsidRDefault="00F10AF4" w:rsidP="00EC51EB">
      <w:pPr>
        <w:pStyle w:val="ListParagraph"/>
        <w:numPr>
          <w:ilvl w:val="0"/>
          <w:numId w:val="15"/>
        </w:numPr>
      </w:pPr>
      <w:hyperlink r:id="rId16" w:history="1">
        <w:r w:rsidR="00F62BC5" w:rsidRPr="00070C16">
          <w:rPr>
            <w:rStyle w:val="Hyperlink"/>
          </w:rPr>
          <w:t>University of Texas Library – Quick Guide – Fair Use</w:t>
        </w:r>
      </w:hyperlink>
    </w:p>
    <w:p w14:paraId="192B9ACC" w14:textId="27553915" w:rsidR="00F62BC5" w:rsidRDefault="00F10AF4" w:rsidP="00E00399">
      <w:pPr>
        <w:pStyle w:val="ListParagraph"/>
        <w:numPr>
          <w:ilvl w:val="0"/>
          <w:numId w:val="15"/>
        </w:numPr>
      </w:pPr>
      <w:hyperlink r:id="rId17" w:history="1">
        <w:r w:rsidR="00F62BC5" w:rsidRPr="002E5430">
          <w:rPr>
            <w:rStyle w:val="Hyperlink"/>
          </w:rPr>
          <w:t>American Library Association – Fair Use Evaluator</w:t>
        </w:r>
      </w:hyperlink>
    </w:p>
    <w:p w14:paraId="130F8A8D" w14:textId="6E800C8C" w:rsidR="006057FF" w:rsidRPr="007577CE" w:rsidRDefault="00313DCD" w:rsidP="006C0811">
      <w:pPr>
        <w:pStyle w:val="Heading2"/>
      </w:pPr>
      <w:r>
        <w:t xml:space="preserve">B. </w:t>
      </w:r>
      <w:r w:rsidR="00763DCE">
        <w:t>General Course Requirements</w:t>
      </w:r>
    </w:p>
    <w:p w14:paraId="302D2AF5" w14:textId="0FC42767" w:rsidR="00593942" w:rsidRPr="00814A08" w:rsidRDefault="00313DCD" w:rsidP="003950C1">
      <w:pPr>
        <w:pStyle w:val="Heading3"/>
        <w:rPr>
          <w:b w:val="0"/>
          <w:bCs w:val="0"/>
        </w:rPr>
      </w:pPr>
      <w:r w:rsidRPr="00814A08">
        <w:rPr>
          <w:b w:val="0"/>
          <w:bCs w:val="0"/>
          <w:highlight w:val="lightGray"/>
        </w:rPr>
        <w:t xml:space="preserve">1. </w:t>
      </w:r>
      <w:r w:rsidR="00593942" w:rsidRPr="00814A08">
        <w:rPr>
          <w:b w:val="0"/>
          <w:bCs w:val="0"/>
          <w:highlight w:val="lightGray"/>
        </w:rPr>
        <w:t>Attendance and Participation in Zoom Sessions</w:t>
      </w:r>
      <w:r w:rsidR="00593942" w:rsidRPr="00814A08">
        <w:rPr>
          <w:b w:val="0"/>
          <w:bCs w:val="0"/>
        </w:rPr>
        <w:t xml:space="preserve"> </w:t>
      </w:r>
    </w:p>
    <w:p w14:paraId="1521AAA7" w14:textId="77777777" w:rsidR="00814A08" w:rsidRDefault="00593942" w:rsidP="00E00399">
      <w:r w:rsidRPr="007577CE">
        <w:lastRenderedPageBreak/>
        <w:t xml:space="preserve">Online Delivery:  For those overseas, the teaching component of the course will utilize an asynchronous </w:t>
      </w:r>
      <w:r w:rsidR="00D75449" w:rsidRPr="007577CE">
        <w:t>week</w:t>
      </w:r>
      <w:r w:rsidRPr="007577CE">
        <w:t xml:space="preserve">ly environment, in a virtual face to face Zoom discussion, a story-telling process of learning, building from stories of lecturers and students .There are up to 3 hours of content in presentations online </w:t>
      </w:r>
      <w:r w:rsidR="00D75449" w:rsidRPr="007577CE">
        <w:t>week</w:t>
      </w:r>
      <w:r w:rsidRPr="007577CE">
        <w:t>ly that may be found in Populi, some of which we can cover during the Zoom times, the rest of which you need to review independently. We will also have students present readings to the class.</w:t>
      </w:r>
    </w:p>
    <w:p w14:paraId="4FD5C5E1" w14:textId="2AB24C31" w:rsidR="00593942" w:rsidRPr="007577CE" w:rsidRDefault="00593942" w:rsidP="00E00399">
      <w:r w:rsidRPr="007577CE">
        <w:t xml:space="preserve"> </w:t>
      </w:r>
    </w:p>
    <w:p w14:paraId="57153083" w14:textId="34FFD1A3" w:rsidR="00593942" w:rsidRDefault="00593942" w:rsidP="00E00399">
      <w:pPr>
        <w:rPr>
          <w:lang w:bidi="he-IL"/>
        </w:rPr>
      </w:pPr>
      <w:r w:rsidRPr="007577CE">
        <w:rPr>
          <w:lang w:bidi="he-IL"/>
        </w:rPr>
        <w:t xml:space="preserve">Students are required to attend </w:t>
      </w:r>
      <w:r w:rsidR="00D75449" w:rsidRPr="007577CE">
        <w:rPr>
          <w:lang w:bidi="he-IL"/>
        </w:rPr>
        <w:t>week</w:t>
      </w:r>
      <w:r w:rsidRPr="007577CE">
        <w:rPr>
          <w:lang w:bidi="he-IL"/>
        </w:rPr>
        <w:t>ly ZOOM sessions, in which they will interact with classmates with (i) discussion of their community engagement experiences and (</w:t>
      </w:r>
      <w:proofErr w:type="spellStart"/>
      <w:r w:rsidRPr="007577CE">
        <w:rPr>
          <w:lang w:bidi="he-IL"/>
        </w:rPr>
        <w:t>iireview</w:t>
      </w:r>
      <w:proofErr w:type="spellEnd"/>
      <w:r w:rsidRPr="007577CE">
        <w:rPr>
          <w:lang w:bidi="he-IL"/>
        </w:rPr>
        <w:t xml:space="preserve"> of the </w:t>
      </w:r>
      <w:r w:rsidR="00D75449" w:rsidRPr="007577CE">
        <w:rPr>
          <w:lang w:bidi="he-IL"/>
        </w:rPr>
        <w:t>week</w:t>
      </w:r>
      <w:r w:rsidRPr="007577CE">
        <w:rPr>
          <w:lang w:bidi="he-IL"/>
        </w:rPr>
        <w:t xml:space="preserve">ly videos) (iii) someone presents one of the assigned readings (iv) the professor will integrate ideas into wider theories.  At times these become serious pastoral engagements with situations students are in.  Camaraderie is built though such times. </w:t>
      </w:r>
    </w:p>
    <w:p w14:paraId="5919EBB3" w14:textId="77777777" w:rsidR="00814A08" w:rsidRPr="007577CE" w:rsidRDefault="00814A08" w:rsidP="00E00399">
      <w:pPr>
        <w:rPr>
          <w:lang w:bidi="he-IL"/>
        </w:rPr>
      </w:pPr>
    </w:p>
    <w:p w14:paraId="62F30162" w14:textId="3B26BD65" w:rsidR="00593942" w:rsidRDefault="00593942" w:rsidP="00E00399">
      <w:pPr>
        <w:rPr>
          <w:lang w:bidi="he-IL"/>
        </w:rPr>
      </w:pPr>
      <w:r w:rsidRPr="007577CE">
        <w:rPr>
          <w:lang w:bidi="he-IL"/>
        </w:rPr>
        <w:t>Two of the last ZOOM sessions in a term will include student presentations from selected reflection questions. Each student is to select one reflection question, and present on it. The presentations will last 7-10 minutes and will be followed by discussion.</w:t>
      </w:r>
    </w:p>
    <w:p w14:paraId="49C14C44" w14:textId="77777777" w:rsidR="00814A08" w:rsidRPr="007577CE" w:rsidRDefault="00814A08" w:rsidP="00E00399">
      <w:pPr>
        <w:rPr>
          <w:lang w:bidi="he-IL"/>
        </w:rPr>
      </w:pPr>
    </w:p>
    <w:p w14:paraId="1F88E6BE" w14:textId="77777777" w:rsidR="00593942" w:rsidRPr="00814A08" w:rsidRDefault="00593942" w:rsidP="00E00399">
      <w:pPr>
        <w:rPr>
          <w:i/>
          <w:iCs/>
          <w:lang w:bidi="he-IL"/>
        </w:rPr>
      </w:pPr>
      <w:r w:rsidRPr="00814A08">
        <w:rPr>
          <w:i/>
          <w:iCs/>
          <w:lang w:bidi="he-IL"/>
        </w:rPr>
        <w:t>Criteria for grading student participation in ZOOM sessions.</w:t>
      </w:r>
    </w:p>
    <w:p w14:paraId="265C44FB" w14:textId="77777777" w:rsidR="00814A08" w:rsidRDefault="00814A08" w:rsidP="00E00399">
      <w:pPr>
        <w:rPr>
          <w:lang w:bidi="he-IL"/>
        </w:rPr>
      </w:pPr>
    </w:p>
    <w:p w14:paraId="6208CE34" w14:textId="77777777" w:rsidR="00593942" w:rsidRDefault="00593942" w:rsidP="00E00399">
      <w:pPr>
        <w:rPr>
          <w:lang w:bidi="he-IL"/>
        </w:rPr>
      </w:pPr>
      <w:r w:rsidRPr="007577CE">
        <w:rPr>
          <w:lang w:bidi="he-IL"/>
        </w:rPr>
        <w:t>Participation: Students must actively engage with material through group discussion during the ZOOM session (see rubric).</w:t>
      </w:r>
    </w:p>
    <w:p w14:paraId="328ED522" w14:textId="77777777" w:rsidR="00814A08" w:rsidRPr="007577CE" w:rsidRDefault="00814A08" w:rsidP="00E00399">
      <w:pPr>
        <w:rPr>
          <w:lang w:bidi="he-IL"/>
        </w:rPr>
      </w:pPr>
    </w:p>
    <w:p w14:paraId="06DB902A" w14:textId="77777777" w:rsidR="00593942" w:rsidRPr="007577CE" w:rsidRDefault="00593942" w:rsidP="00E00399">
      <w:pPr>
        <w:rPr>
          <w:lang w:bidi="he-IL"/>
        </w:rPr>
      </w:pPr>
      <w:r w:rsidRPr="007577CE">
        <w:rPr>
          <w:lang w:bidi="he-IL"/>
        </w:rPr>
        <w:t>Presentation: Student presentations will be graded according to a standard rubric.</w:t>
      </w:r>
    </w:p>
    <w:p w14:paraId="7067F13B" w14:textId="77777777" w:rsidR="00814A08" w:rsidRDefault="00814A08" w:rsidP="00E00399">
      <w:pPr>
        <w:rPr>
          <w:lang w:bidi="he-IL"/>
        </w:rPr>
      </w:pPr>
    </w:p>
    <w:p w14:paraId="2CF3456E" w14:textId="22AC464E" w:rsidR="00593942" w:rsidRDefault="00593942" w:rsidP="00E00399">
      <w:pPr>
        <w:rPr>
          <w:lang w:bidi="he-IL"/>
        </w:rPr>
      </w:pPr>
      <w:r w:rsidRPr="007577CE">
        <w:rPr>
          <w:lang w:bidi="he-IL"/>
        </w:rPr>
        <w:t xml:space="preserve">Students are required to attend all ZOOM sessions. In the case of an absence, an </w:t>
      </w:r>
      <w:proofErr w:type="gramStart"/>
      <w:r w:rsidRPr="007577CE">
        <w:rPr>
          <w:lang w:bidi="he-IL"/>
        </w:rPr>
        <w:t>800-1000 word</w:t>
      </w:r>
      <w:proofErr w:type="gramEnd"/>
      <w:r w:rsidRPr="007577CE">
        <w:rPr>
          <w:lang w:bidi="he-IL"/>
        </w:rPr>
        <w:t xml:space="preserve"> paper will be required on the material, to be submitted in the forum tab. Under no circumstance may students miss more than two zoom sessions.</w:t>
      </w:r>
    </w:p>
    <w:p w14:paraId="7CF7D96D" w14:textId="77777777" w:rsidR="00814A08" w:rsidRDefault="00814A08" w:rsidP="00E00399">
      <w:pPr>
        <w:rPr>
          <w:lang w:bidi="he-IL"/>
        </w:rPr>
      </w:pPr>
    </w:p>
    <w:p w14:paraId="3981D27F" w14:textId="7D5C821B" w:rsidR="00905802" w:rsidRPr="007577CE" w:rsidRDefault="00313DCD" w:rsidP="003950C1">
      <w:pPr>
        <w:pStyle w:val="Heading3"/>
        <w:rPr>
          <w:rFonts w:cs="Arial"/>
          <w:color w:val="333333"/>
          <w:sz w:val="19"/>
          <w:szCs w:val="19"/>
        </w:rPr>
      </w:pPr>
      <w:r>
        <w:rPr>
          <w:highlight w:val="lightGray"/>
        </w:rPr>
        <w:t xml:space="preserve">2. </w:t>
      </w:r>
      <w:r w:rsidR="00905802">
        <w:rPr>
          <w:highlight w:val="lightGray"/>
        </w:rPr>
        <w:t xml:space="preserve">Zoom </w:t>
      </w:r>
      <w:r w:rsidR="00905802" w:rsidRPr="007577CE">
        <w:rPr>
          <w:highlight w:val="lightGray"/>
        </w:rPr>
        <w:t>Calendar/Schedule</w:t>
      </w:r>
    </w:p>
    <w:p w14:paraId="44752010" w14:textId="4BD50DB1" w:rsidR="00905802" w:rsidRPr="007577CE" w:rsidRDefault="00905802" w:rsidP="00905802">
      <w:r w:rsidRPr="007577CE">
        <w:t xml:space="preserve">Zoom options for call times.  A decision will be made the week before classes begin and confirmed in the first class with any late registrants.  </w:t>
      </w:r>
      <w:r w:rsidR="00A223EF">
        <w:t>See city www.timanddate.com comparison at top of syllabus</w:t>
      </w:r>
    </w:p>
    <w:p w14:paraId="4611F21B" w14:textId="2F79012F" w:rsidR="00905802" w:rsidRDefault="00905802" w:rsidP="00E00399"/>
    <w:p w14:paraId="012AFDB5" w14:textId="3F89098F" w:rsidR="007D656E" w:rsidRPr="007D4C69" w:rsidRDefault="00313DCD" w:rsidP="007D656E">
      <w:pPr>
        <w:pStyle w:val="Heading3"/>
      </w:pPr>
      <w:r>
        <w:t xml:space="preserve">3. </w:t>
      </w:r>
      <w:r w:rsidR="007D656E" w:rsidRPr="007D4C69">
        <w:t>Perfecting Your Style</w:t>
      </w:r>
    </w:p>
    <w:p w14:paraId="6953C4C5" w14:textId="77777777" w:rsidR="007D656E" w:rsidRPr="007D4C69" w:rsidRDefault="007D656E" w:rsidP="007D656E">
      <w:pPr>
        <w:rPr>
          <w:rFonts w:asciiTheme="majorBidi" w:hAnsiTheme="majorBidi" w:cstheme="majorBidi"/>
        </w:rPr>
      </w:pPr>
      <w:r w:rsidRPr="007D4C69">
        <w:rPr>
          <w:rFonts w:asciiTheme="majorBidi" w:hAnsiTheme="majorBidi" w:cstheme="majorBidi"/>
        </w:rPr>
        <w:t xml:space="preserve">Writing Assignments: papers are due on assigned dates in Populi (Populi is the final arbiter if there is a conflict of descriptions in the course somewhere).  All assignments should be: </w:t>
      </w:r>
    </w:p>
    <w:p w14:paraId="4DB0A65D" w14:textId="77777777" w:rsidR="007D656E" w:rsidRPr="007D4C69" w:rsidRDefault="007D656E" w:rsidP="00EC51EB">
      <w:pPr>
        <w:numPr>
          <w:ilvl w:val="0"/>
          <w:numId w:val="9"/>
        </w:numPr>
        <w:rPr>
          <w:rFonts w:asciiTheme="majorBidi" w:hAnsiTheme="majorBidi" w:cstheme="majorBidi"/>
        </w:rPr>
      </w:pPr>
      <w:r w:rsidRPr="007D4C69">
        <w:rPr>
          <w:rFonts w:asciiTheme="majorBidi" w:hAnsiTheme="majorBidi" w:cstheme="majorBidi"/>
        </w:rPr>
        <w:t xml:space="preserve">Times New Roman, single-spaced (as these are graded in Word, with the reviewer tool, double spaced is not useful), 12 point.  </w:t>
      </w:r>
    </w:p>
    <w:p w14:paraId="0CEB1933" w14:textId="77777777" w:rsidR="007D656E" w:rsidRPr="007D4C69" w:rsidRDefault="007D656E" w:rsidP="00EC51EB">
      <w:pPr>
        <w:numPr>
          <w:ilvl w:val="0"/>
          <w:numId w:val="9"/>
        </w:numPr>
        <w:rPr>
          <w:rFonts w:asciiTheme="majorBidi" w:hAnsiTheme="majorBidi" w:cstheme="majorBidi"/>
        </w:rPr>
      </w:pPr>
      <w:r w:rsidRPr="007D4C69">
        <w:rPr>
          <w:rFonts w:asciiTheme="majorBidi" w:hAnsiTheme="majorBidi" w:cstheme="majorBidi"/>
        </w:rPr>
        <w:t xml:space="preserve">Unlike historical patterns of submitting assignments for hand grading, don’t submit as pdf’s they are hard to edit online – we are now a primarily web-based universe. </w:t>
      </w:r>
    </w:p>
    <w:p w14:paraId="32328415" w14:textId="41BF30E3" w:rsidR="007D656E" w:rsidRPr="007D4C69" w:rsidRDefault="007D656E" w:rsidP="00EC51EB">
      <w:pPr>
        <w:numPr>
          <w:ilvl w:val="0"/>
          <w:numId w:val="9"/>
        </w:numPr>
        <w:rPr>
          <w:rFonts w:asciiTheme="majorBidi" w:hAnsiTheme="majorBidi" w:cstheme="majorBidi"/>
        </w:rPr>
      </w:pPr>
      <w:r w:rsidRPr="007D4C69">
        <w:rPr>
          <w:rFonts w:asciiTheme="majorBidi" w:hAnsiTheme="majorBidi" w:cstheme="majorBidi"/>
        </w:rPr>
        <w:lastRenderedPageBreak/>
        <w:t xml:space="preserve">Title your assignments with </w:t>
      </w:r>
      <w:proofErr w:type="gramStart"/>
      <w:r w:rsidRPr="007D4C69">
        <w:rPr>
          <w:rFonts w:asciiTheme="majorBidi" w:hAnsiTheme="majorBidi" w:cstheme="majorBidi"/>
        </w:rPr>
        <w:t>InitialsCourseNumberAssignmentName.docx  (</w:t>
      </w:r>
      <w:proofErr w:type="gramEnd"/>
      <w:r w:rsidRPr="007D4C69">
        <w:rPr>
          <w:rFonts w:asciiTheme="majorBidi" w:hAnsiTheme="majorBidi" w:cstheme="majorBidi"/>
        </w:rPr>
        <w:t xml:space="preserve">e.g. </w:t>
      </w:r>
      <w:r w:rsidR="00F62BC5" w:rsidRPr="007D4C69">
        <w:rPr>
          <w:rFonts w:asciiTheme="majorBidi" w:hAnsiTheme="majorBidi" w:cstheme="majorBidi"/>
        </w:rPr>
        <w:t>VGTUL5</w:t>
      </w:r>
      <w:r w:rsidR="00F62BC5">
        <w:rPr>
          <w:rFonts w:asciiTheme="majorBidi" w:hAnsiTheme="majorBidi" w:cstheme="majorBidi"/>
        </w:rPr>
        <w:t>3</w:t>
      </w:r>
      <w:r w:rsidR="00F62BC5" w:rsidRPr="007D4C69">
        <w:rPr>
          <w:rFonts w:asciiTheme="majorBidi" w:hAnsiTheme="majorBidi" w:cstheme="majorBidi"/>
        </w:rPr>
        <w:t>0</w:t>
      </w:r>
      <w:r w:rsidR="00F62BC5">
        <w:rPr>
          <w:rFonts w:asciiTheme="majorBidi" w:hAnsiTheme="majorBidi" w:cstheme="majorBidi"/>
        </w:rPr>
        <w:t>FundProposal</w:t>
      </w:r>
      <w:r w:rsidRPr="007D4C69">
        <w:rPr>
          <w:rFonts w:asciiTheme="majorBidi" w:hAnsiTheme="majorBidi" w:cstheme="majorBidi"/>
        </w:rPr>
        <w:t xml:space="preserve">.docx).  Abbreviate these when you </w:t>
      </w:r>
      <w:proofErr w:type="gramStart"/>
      <w:r w:rsidRPr="007D4C69">
        <w:rPr>
          <w:rFonts w:asciiTheme="majorBidi" w:hAnsiTheme="majorBidi" w:cstheme="majorBidi"/>
        </w:rPr>
        <w:t>can</w:t>
      </w:r>
      <w:r>
        <w:rPr>
          <w:rFonts w:asciiTheme="majorBidi" w:hAnsiTheme="majorBidi" w:cstheme="majorBidi"/>
        </w:rPr>
        <w:t>, but</w:t>
      </w:r>
      <w:proofErr w:type="gramEnd"/>
      <w:r>
        <w:rPr>
          <w:rFonts w:asciiTheme="majorBidi" w:hAnsiTheme="majorBidi" w:cstheme="majorBidi"/>
        </w:rPr>
        <w:t xml:space="preserve"> consider the result of the abbreviation</w:t>
      </w:r>
      <w:r w:rsidRPr="007D4C69">
        <w:rPr>
          <w:rFonts w:asciiTheme="majorBidi" w:hAnsiTheme="majorBidi" w:cstheme="majorBidi"/>
        </w:rPr>
        <w:t xml:space="preserve">. </w:t>
      </w:r>
    </w:p>
    <w:p w14:paraId="5701E934" w14:textId="77777777" w:rsidR="007D656E" w:rsidRPr="007D4C69" w:rsidRDefault="007D656E" w:rsidP="00EC51EB">
      <w:pPr>
        <w:numPr>
          <w:ilvl w:val="0"/>
          <w:numId w:val="9"/>
        </w:numPr>
        <w:rPr>
          <w:rFonts w:asciiTheme="majorBidi" w:hAnsiTheme="majorBidi" w:cstheme="majorBidi"/>
        </w:rPr>
      </w:pPr>
      <w:proofErr w:type="gramStart"/>
      <w:r w:rsidRPr="007D4C69">
        <w:rPr>
          <w:rFonts w:asciiTheme="majorBidi" w:hAnsiTheme="majorBidi" w:cstheme="majorBidi"/>
        </w:rPr>
        <w:t>1 inch</w:t>
      </w:r>
      <w:proofErr w:type="gramEnd"/>
      <w:r w:rsidRPr="007D4C69">
        <w:rPr>
          <w:rFonts w:asciiTheme="majorBidi" w:hAnsiTheme="majorBidi" w:cstheme="majorBidi"/>
        </w:rPr>
        <w:t xml:space="preserve"> margins</w:t>
      </w:r>
    </w:p>
    <w:p w14:paraId="7F5C45FB" w14:textId="77777777" w:rsidR="007D656E" w:rsidRPr="007D4C69" w:rsidRDefault="007D656E" w:rsidP="00EC51EB">
      <w:pPr>
        <w:numPr>
          <w:ilvl w:val="0"/>
          <w:numId w:val="9"/>
        </w:numPr>
        <w:rPr>
          <w:rFonts w:asciiTheme="majorBidi" w:hAnsiTheme="majorBidi" w:cstheme="majorBidi"/>
        </w:rPr>
      </w:pPr>
      <w:r w:rsidRPr="007D4C69">
        <w:rPr>
          <w:rFonts w:asciiTheme="majorBidi" w:hAnsiTheme="majorBidi" w:cstheme="majorBidi"/>
        </w:rPr>
        <w:t>Titled, name and date in upper right corner, (Do not use the APA Running Head – it is annoying</w:t>
      </w:r>
      <w:r>
        <w:rPr>
          <w:rFonts w:asciiTheme="majorBidi" w:hAnsiTheme="majorBidi" w:cstheme="majorBidi"/>
        </w:rPr>
        <w:t>)</w:t>
      </w:r>
      <w:r w:rsidRPr="007D4C69">
        <w:rPr>
          <w:rFonts w:asciiTheme="majorBidi" w:hAnsiTheme="majorBidi" w:cstheme="majorBidi"/>
        </w:rPr>
        <w:t>. Set Page numbers in right lower corner (whenever you start a word doc).</w:t>
      </w:r>
    </w:p>
    <w:p w14:paraId="11F5A313" w14:textId="77777777" w:rsidR="007D656E" w:rsidRPr="007D4C69" w:rsidRDefault="007D656E" w:rsidP="00EC51EB">
      <w:pPr>
        <w:numPr>
          <w:ilvl w:val="0"/>
          <w:numId w:val="9"/>
        </w:numPr>
        <w:rPr>
          <w:rFonts w:asciiTheme="majorBidi" w:hAnsiTheme="majorBidi" w:cstheme="majorBidi"/>
        </w:rPr>
      </w:pPr>
      <w:r w:rsidRPr="007D4C69">
        <w:rPr>
          <w:rFonts w:asciiTheme="majorBidi" w:hAnsiTheme="majorBidi" w:cstheme="majorBidi"/>
        </w:rPr>
        <w:t xml:space="preserve">Use APA 6 and Zotero for formatting citations and Works Cited. </w:t>
      </w:r>
    </w:p>
    <w:p w14:paraId="177DD12B" w14:textId="77777777" w:rsidR="007D656E" w:rsidRPr="007D4C69" w:rsidRDefault="007D656E" w:rsidP="00EC51EB">
      <w:pPr>
        <w:numPr>
          <w:ilvl w:val="0"/>
          <w:numId w:val="9"/>
        </w:numPr>
        <w:rPr>
          <w:rFonts w:asciiTheme="majorBidi" w:hAnsiTheme="majorBidi" w:cstheme="majorBidi"/>
        </w:rPr>
      </w:pPr>
      <w:r w:rsidRPr="007D4C69">
        <w:rPr>
          <w:rFonts w:asciiTheme="majorBidi" w:hAnsiTheme="majorBidi" w:cstheme="majorBidi"/>
        </w:rPr>
        <w:t xml:space="preserve">You are preparing for a life of web-based documents along with classical book publication.  Thus each major assignment should be graphically formatted using a Word Stylesheet that includes graphics.  It has to look pleasing. In postmodern style, assignments may be better with disjoint boxes per topic rather than as a flowing essay.  The development of your own website and submission on that is also acceptable (discuss with professor first). </w:t>
      </w:r>
    </w:p>
    <w:p w14:paraId="50CE1A1D" w14:textId="33830FF7" w:rsidR="007D656E" w:rsidRDefault="007D656E" w:rsidP="00EC51EB">
      <w:pPr>
        <w:numPr>
          <w:ilvl w:val="0"/>
          <w:numId w:val="9"/>
        </w:numPr>
        <w:rPr>
          <w:rFonts w:asciiTheme="majorBidi" w:hAnsiTheme="majorBidi" w:cstheme="majorBidi"/>
        </w:rPr>
      </w:pPr>
      <w:r w:rsidRPr="007D4C69">
        <w:rPr>
          <w:rFonts w:asciiTheme="majorBidi" w:hAnsiTheme="majorBidi" w:cstheme="majorBidi"/>
        </w:rPr>
        <w:t xml:space="preserve">For major assignments use a Stylesheet.  Columns, text boxes and graphics assist in creating a readable document.  Prepare for a graphically oriented web-based society. </w:t>
      </w:r>
    </w:p>
    <w:p w14:paraId="46083E23" w14:textId="77777777" w:rsidR="00DF5E73" w:rsidRPr="007D4C69" w:rsidRDefault="00DF5E73" w:rsidP="00C3133C">
      <w:pPr>
        <w:ind w:left="720"/>
        <w:rPr>
          <w:rFonts w:asciiTheme="majorBidi" w:hAnsiTheme="majorBidi" w:cstheme="majorBidi"/>
        </w:rPr>
      </w:pPr>
    </w:p>
    <w:p w14:paraId="170DEDA9" w14:textId="4A1BE22E" w:rsidR="00974D68" w:rsidRDefault="00313DCD" w:rsidP="00974D68">
      <w:pPr>
        <w:pStyle w:val="Heading3"/>
      </w:pPr>
      <w:r>
        <w:t xml:space="preserve">4. </w:t>
      </w:r>
      <w:r w:rsidR="00974D68">
        <w:t>Late Assignments</w:t>
      </w:r>
    </w:p>
    <w:p w14:paraId="0C633321" w14:textId="4544A286" w:rsidR="00974D68" w:rsidRDefault="00974D68" w:rsidP="00974D68">
      <w:pPr>
        <w:rPr>
          <w:rFonts w:asciiTheme="majorBidi" w:hAnsiTheme="majorBidi" w:cstheme="majorBidi"/>
        </w:rPr>
      </w:pPr>
      <w:r w:rsidRPr="00BB5AD3">
        <w:rPr>
          <w:rFonts w:asciiTheme="majorBidi" w:hAnsiTheme="majorBidi" w:cstheme="majorBidi"/>
        </w:rPr>
        <w:t>Late assignments</w:t>
      </w:r>
      <w:r w:rsidRPr="007D4C69">
        <w:rPr>
          <w:rFonts w:asciiTheme="majorBidi" w:hAnsiTheme="majorBidi" w:cstheme="majorBidi"/>
        </w:rPr>
        <w:t xml:space="preserve"> will be deducted 5% for each week late (1 week late = 5% deduction, 2 weeks = 10% deduction).  After 2 weeks they receive a zero and Populi will be closed.  If late, please note at the top left 1 week </w:t>
      </w:r>
      <w:proofErr w:type="gramStart"/>
      <w:r w:rsidRPr="007D4C69">
        <w:rPr>
          <w:rFonts w:asciiTheme="majorBidi" w:hAnsiTheme="majorBidi" w:cstheme="majorBidi"/>
        </w:rPr>
        <w:t>or  2</w:t>
      </w:r>
      <w:proofErr w:type="gramEnd"/>
      <w:r w:rsidRPr="007D4C69">
        <w:rPr>
          <w:rFonts w:asciiTheme="majorBidi" w:hAnsiTheme="majorBidi" w:cstheme="majorBidi"/>
        </w:rPr>
        <w:t xml:space="preserve"> weeks. </w:t>
      </w:r>
    </w:p>
    <w:p w14:paraId="751BD867" w14:textId="77777777" w:rsidR="00DF5E73" w:rsidRPr="007D4C69" w:rsidRDefault="00DF5E73" w:rsidP="00974D68">
      <w:pPr>
        <w:rPr>
          <w:rFonts w:asciiTheme="majorBidi" w:hAnsiTheme="majorBidi" w:cstheme="majorBidi"/>
        </w:rPr>
      </w:pPr>
    </w:p>
    <w:p w14:paraId="54AD3E72" w14:textId="5BEDC876" w:rsidR="00974D68" w:rsidRDefault="00313DCD" w:rsidP="00974D68">
      <w:pPr>
        <w:pStyle w:val="Heading3"/>
      </w:pPr>
      <w:r>
        <w:t xml:space="preserve">5. </w:t>
      </w:r>
      <w:r w:rsidR="00974D68">
        <w:t>Assignment Options</w:t>
      </w:r>
    </w:p>
    <w:p w14:paraId="154183DE" w14:textId="4849CC92" w:rsidR="00974D68" w:rsidRDefault="00974D68" w:rsidP="00974D68">
      <w:pPr>
        <w:rPr>
          <w:rFonts w:asciiTheme="majorBidi" w:hAnsiTheme="majorBidi" w:cstheme="majorBidi"/>
        </w:rPr>
      </w:pPr>
      <w:r w:rsidRPr="007D4C69">
        <w:rPr>
          <w:rFonts w:asciiTheme="majorBidi" w:hAnsiTheme="majorBidi" w:cstheme="majorBidi"/>
        </w:rPr>
        <w:t>Students interested in proposing other means (different from those outlined above) of demonstrating their comprehension, inquiry, and skill relative to the purpose(s) of this course may do so upon the instructor’s discretionary consent.  Such students are to submit thorough and well-reasoned proposals (appropriate to graduate-caliber study) in sufficient time for both the instructor to review and accept or modify the proposal and the student to complete it prior to the end of the term.</w:t>
      </w:r>
    </w:p>
    <w:p w14:paraId="5239DF45" w14:textId="77777777" w:rsidR="00DF5E73" w:rsidRPr="007D4C69" w:rsidRDefault="00DF5E73" w:rsidP="00974D68"/>
    <w:p w14:paraId="6EB32897" w14:textId="17421254" w:rsidR="007D656E" w:rsidRDefault="00313DCD" w:rsidP="007D656E">
      <w:pPr>
        <w:pStyle w:val="Heading3"/>
      </w:pPr>
      <w:r>
        <w:t xml:space="preserve">6. </w:t>
      </w:r>
      <w:r w:rsidR="007D656E">
        <w:t>Conflict with Other Commitments</w:t>
      </w:r>
    </w:p>
    <w:p w14:paraId="66AD7C9B" w14:textId="1EB173CB" w:rsidR="008A24F1" w:rsidRDefault="007D656E" w:rsidP="00974D68">
      <w:r>
        <w:t>This is adult education, so there is always a juggling of multiple commitments. At the outset inform people around you of your commitment to the course and reduce other commitments to allow space for your course work. The aim of a course is not to kill you with stress but to create a positive learning environment. Your workload should not be excessively more or excessively less, despite the driven-ness of the culture around. Learning a healthy work-life balance is part of the graduate experience. Work hard! Play hard!</w:t>
      </w:r>
    </w:p>
    <w:p w14:paraId="51C2339A" w14:textId="77777777" w:rsidR="00C3133C" w:rsidRDefault="00C3133C" w:rsidP="00974D68"/>
    <w:p w14:paraId="28922E63" w14:textId="77777777" w:rsidR="008A24F1" w:rsidRPr="0026112A" w:rsidRDefault="008A24F1" w:rsidP="008A24F1">
      <w:pPr>
        <w:pStyle w:val="Heading2"/>
      </w:pPr>
      <w:r>
        <w:t xml:space="preserve">C. </w:t>
      </w:r>
      <w:r w:rsidRPr="0026112A">
        <w:t>Course Time Estimate</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628"/>
        <w:gridCol w:w="3912"/>
        <w:gridCol w:w="2316"/>
      </w:tblGrid>
      <w:tr w:rsidR="008A24F1" w:rsidRPr="006249B0" w14:paraId="1DAFAFD5" w14:textId="77777777" w:rsidTr="00DF5E73">
        <w:trPr>
          <w:trHeight w:val="397"/>
        </w:trPr>
        <w:tc>
          <w:tcPr>
            <w:tcW w:w="2628" w:type="dxa"/>
            <w:shd w:val="clear" w:color="auto" w:fill="auto"/>
            <w:vAlign w:val="bottom"/>
          </w:tcPr>
          <w:p w14:paraId="0B0A4AE8" w14:textId="77777777" w:rsidR="008A24F1" w:rsidRPr="006249B0" w:rsidRDefault="008A24F1" w:rsidP="009B3BA3">
            <w:pPr>
              <w:pStyle w:val="HeadingColoredBox"/>
              <w:rPr>
                <w:rFonts w:cstheme="minorHAnsi"/>
                <w:noProof/>
                <w:sz w:val="20"/>
                <w:szCs w:val="20"/>
              </w:rPr>
            </w:pPr>
            <w:r w:rsidRPr="006249B0">
              <w:rPr>
                <w:rFonts w:cstheme="minorHAnsi"/>
                <w:noProof/>
                <w:sz w:val="20"/>
                <w:szCs w:val="20"/>
              </w:rPr>
              <w:t>Activity</w:t>
            </w:r>
          </w:p>
        </w:tc>
        <w:tc>
          <w:tcPr>
            <w:tcW w:w="3912" w:type="dxa"/>
            <w:shd w:val="clear" w:color="auto" w:fill="auto"/>
            <w:vAlign w:val="bottom"/>
          </w:tcPr>
          <w:p w14:paraId="24E86FF0" w14:textId="77777777" w:rsidR="008A24F1" w:rsidRPr="006249B0" w:rsidRDefault="008A24F1" w:rsidP="009B3BA3">
            <w:pPr>
              <w:pStyle w:val="HeadingColoredBox"/>
              <w:rPr>
                <w:rFonts w:cstheme="minorHAnsi"/>
                <w:sz w:val="20"/>
                <w:szCs w:val="20"/>
              </w:rPr>
            </w:pPr>
            <w:r w:rsidRPr="006249B0">
              <w:rPr>
                <w:rFonts w:cstheme="minorHAnsi"/>
                <w:sz w:val="20"/>
                <w:szCs w:val="20"/>
              </w:rPr>
              <w:t>Assignments</w:t>
            </w:r>
          </w:p>
        </w:tc>
        <w:tc>
          <w:tcPr>
            <w:tcW w:w="2316" w:type="dxa"/>
            <w:shd w:val="clear" w:color="auto" w:fill="auto"/>
            <w:vAlign w:val="bottom"/>
          </w:tcPr>
          <w:p w14:paraId="041B12DF" w14:textId="77777777" w:rsidR="008A24F1" w:rsidRPr="006249B0" w:rsidRDefault="008A24F1" w:rsidP="009B3BA3">
            <w:pPr>
              <w:pStyle w:val="HeadingColoredBox"/>
              <w:rPr>
                <w:rFonts w:cstheme="minorHAnsi"/>
                <w:sz w:val="20"/>
                <w:szCs w:val="20"/>
              </w:rPr>
            </w:pPr>
            <w:r w:rsidRPr="006249B0">
              <w:rPr>
                <w:rFonts w:cstheme="minorHAnsi"/>
                <w:sz w:val="20"/>
                <w:szCs w:val="20"/>
              </w:rPr>
              <w:t>Estimated hours for the average student</w:t>
            </w:r>
          </w:p>
        </w:tc>
      </w:tr>
      <w:tr w:rsidR="008A24F1" w:rsidRPr="006249B0" w14:paraId="193C79C9" w14:textId="77777777" w:rsidTr="009B3BA3">
        <w:tc>
          <w:tcPr>
            <w:tcW w:w="2628" w:type="dxa"/>
            <w:vMerge w:val="restart"/>
            <w:shd w:val="clear" w:color="auto" w:fill="auto"/>
          </w:tcPr>
          <w:p w14:paraId="77F94868" w14:textId="77777777" w:rsidR="008A24F1" w:rsidRPr="006249B0" w:rsidRDefault="008A24F1" w:rsidP="009B3BA3">
            <w:pPr>
              <w:rPr>
                <w:rFonts w:cstheme="minorHAnsi"/>
                <w:sz w:val="20"/>
                <w:szCs w:val="20"/>
              </w:rPr>
            </w:pPr>
            <w:r w:rsidRPr="006249B0">
              <w:rPr>
                <w:rFonts w:cstheme="minorHAnsi"/>
                <w:sz w:val="20"/>
                <w:szCs w:val="20"/>
              </w:rPr>
              <w:lastRenderedPageBreak/>
              <w:t>Academic Engagement (Synchronous and asynchronous interactions)</w:t>
            </w:r>
          </w:p>
        </w:tc>
        <w:tc>
          <w:tcPr>
            <w:tcW w:w="3912" w:type="dxa"/>
            <w:shd w:val="clear" w:color="auto" w:fill="auto"/>
          </w:tcPr>
          <w:p w14:paraId="315BA94E" w14:textId="77777777" w:rsidR="008A24F1" w:rsidRPr="006249B0" w:rsidRDefault="008A24F1" w:rsidP="009B3BA3">
            <w:pPr>
              <w:rPr>
                <w:rFonts w:cstheme="minorHAnsi"/>
                <w:sz w:val="20"/>
                <w:szCs w:val="20"/>
              </w:rPr>
            </w:pPr>
            <w:r w:rsidRPr="006249B0">
              <w:rPr>
                <w:rFonts w:cstheme="minorHAnsi"/>
                <w:sz w:val="20"/>
                <w:szCs w:val="20"/>
              </w:rPr>
              <w:t>Viewing Videos and preparing readings for class, presentation preparation: 2 hour per week</w:t>
            </w:r>
          </w:p>
        </w:tc>
        <w:tc>
          <w:tcPr>
            <w:tcW w:w="2316" w:type="dxa"/>
            <w:shd w:val="clear" w:color="auto" w:fill="auto"/>
          </w:tcPr>
          <w:p w14:paraId="247AE1FD" w14:textId="77777777" w:rsidR="008A24F1" w:rsidRPr="006249B0" w:rsidRDefault="008A24F1" w:rsidP="009B3BA3">
            <w:pPr>
              <w:jc w:val="center"/>
              <w:rPr>
                <w:rFonts w:cstheme="minorHAnsi"/>
                <w:sz w:val="20"/>
                <w:szCs w:val="20"/>
              </w:rPr>
            </w:pPr>
            <w:r w:rsidRPr="006249B0">
              <w:rPr>
                <w:rFonts w:cstheme="minorHAnsi"/>
                <w:sz w:val="20"/>
                <w:szCs w:val="20"/>
              </w:rPr>
              <w:t>21</w:t>
            </w:r>
          </w:p>
        </w:tc>
      </w:tr>
      <w:tr w:rsidR="008A24F1" w:rsidRPr="006249B0" w14:paraId="22186E22" w14:textId="77777777" w:rsidTr="009B3BA3">
        <w:tc>
          <w:tcPr>
            <w:tcW w:w="2628" w:type="dxa"/>
            <w:vMerge/>
            <w:shd w:val="clear" w:color="auto" w:fill="auto"/>
          </w:tcPr>
          <w:p w14:paraId="4018C373" w14:textId="77777777" w:rsidR="008A24F1" w:rsidRPr="006249B0" w:rsidRDefault="008A24F1" w:rsidP="009B3BA3">
            <w:pPr>
              <w:rPr>
                <w:rFonts w:cstheme="minorHAnsi"/>
                <w:sz w:val="20"/>
                <w:szCs w:val="20"/>
              </w:rPr>
            </w:pPr>
          </w:p>
        </w:tc>
        <w:tc>
          <w:tcPr>
            <w:tcW w:w="3912" w:type="dxa"/>
            <w:shd w:val="clear" w:color="auto" w:fill="auto"/>
          </w:tcPr>
          <w:p w14:paraId="110EEBCC" w14:textId="77777777" w:rsidR="008A24F1" w:rsidRPr="006249B0" w:rsidRDefault="008A24F1" w:rsidP="009B3BA3">
            <w:pPr>
              <w:rPr>
                <w:rFonts w:cstheme="minorHAnsi"/>
                <w:sz w:val="20"/>
                <w:szCs w:val="20"/>
              </w:rPr>
            </w:pPr>
            <w:r w:rsidRPr="006249B0">
              <w:rPr>
                <w:rFonts w:cstheme="minorHAnsi"/>
                <w:sz w:val="20"/>
                <w:szCs w:val="20"/>
              </w:rPr>
              <w:t>ZOOM meeting: 2 hours per week</w:t>
            </w:r>
          </w:p>
        </w:tc>
        <w:tc>
          <w:tcPr>
            <w:tcW w:w="2316" w:type="dxa"/>
            <w:shd w:val="clear" w:color="auto" w:fill="auto"/>
          </w:tcPr>
          <w:p w14:paraId="04789C7F" w14:textId="77777777" w:rsidR="008A24F1" w:rsidRPr="006249B0" w:rsidRDefault="008A24F1" w:rsidP="009B3BA3">
            <w:pPr>
              <w:jc w:val="center"/>
              <w:rPr>
                <w:rFonts w:cstheme="minorHAnsi"/>
                <w:sz w:val="20"/>
                <w:szCs w:val="20"/>
              </w:rPr>
            </w:pPr>
            <w:r w:rsidRPr="006249B0">
              <w:rPr>
                <w:rFonts w:cstheme="minorHAnsi"/>
                <w:sz w:val="20"/>
                <w:szCs w:val="20"/>
              </w:rPr>
              <w:t>24</w:t>
            </w:r>
          </w:p>
        </w:tc>
      </w:tr>
      <w:tr w:rsidR="008A24F1" w:rsidRPr="006249B0" w14:paraId="02BA420E" w14:textId="77777777" w:rsidTr="009B3BA3">
        <w:tc>
          <w:tcPr>
            <w:tcW w:w="2628" w:type="dxa"/>
            <w:vMerge/>
            <w:shd w:val="clear" w:color="auto" w:fill="auto"/>
          </w:tcPr>
          <w:p w14:paraId="1E45D875" w14:textId="77777777" w:rsidR="008A24F1" w:rsidRPr="006249B0" w:rsidRDefault="008A24F1" w:rsidP="009B3BA3">
            <w:pPr>
              <w:rPr>
                <w:rFonts w:cstheme="minorHAnsi"/>
                <w:sz w:val="20"/>
                <w:szCs w:val="20"/>
              </w:rPr>
            </w:pPr>
          </w:p>
        </w:tc>
        <w:tc>
          <w:tcPr>
            <w:tcW w:w="3912" w:type="dxa"/>
            <w:shd w:val="clear" w:color="auto" w:fill="auto"/>
          </w:tcPr>
          <w:p w14:paraId="788DCCA1" w14:textId="77777777" w:rsidR="008A24F1" w:rsidRPr="006249B0" w:rsidRDefault="008A24F1" w:rsidP="009B3BA3">
            <w:pPr>
              <w:rPr>
                <w:rFonts w:cstheme="minorHAnsi"/>
                <w:sz w:val="20"/>
                <w:szCs w:val="20"/>
              </w:rPr>
            </w:pPr>
            <w:r w:rsidRPr="006249B0">
              <w:rPr>
                <w:rFonts w:cstheme="minorHAnsi"/>
                <w:sz w:val="20"/>
                <w:szCs w:val="20"/>
              </w:rPr>
              <w:t>TOTAL: should be at least 45 hours per semester</w:t>
            </w:r>
          </w:p>
        </w:tc>
        <w:tc>
          <w:tcPr>
            <w:tcW w:w="2316" w:type="dxa"/>
            <w:shd w:val="clear" w:color="auto" w:fill="auto"/>
          </w:tcPr>
          <w:p w14:paraId="72F02B4E" w14:textId="77777777" w:rsidR="008A24F1" w:rsidRPr="006249B0" w:rsidRDefault="008A24F1" w:rsidP="009B3BA3">
            <w:pPr>
              <w:jc w:val="center"/>
              <w:rPr>
                <w:rFonts w:cstheme="minorHAnsi"/>
                <w:sz w:val="20"/>
                <w:szCs w:val="20"/>
              </w:rPr>
            </w:pPr>
            <w:r w:rsidRPr="006249B0">
              <w:rPr>
                <w:rFonts w:cstheme="minorHAnsi"/>
                <w:sz w:val="20"/>
                <w:szCs w:val="20"/>
              </w:rPr>
              <w:t>45</w:t>
            </w:r>
          </w:p>
        </w:tc>
      </w:tr>
      <w:tr w:rsidR="008A24F1" w:rsidRPr="006249B0" w14:paraId="54571E71" w14:textId="77777777" w:rsidTr="009B3BA3">
        <w:tc>
          <w:tcPr>
            <w:tcW w:w="2628" w:type="dxa"/>
            <w:vMerge w:val="restart"/>
            <w:shd w:val="clear" w:color="auto" w:fill="auto"/>
          </w:tcPr>
          <w:p w14:paraId="3E84CA29" w14:textId="77777777" w:rsidR="008A24F1" w:rsidRPr="006249B0" w:rsidRDefault="008A24F1" w:rsidP="009B3BA3">
            <w:pPr>
              <w:rPr>
                <w:rFonts w:cstheme="minorHAnsi"/>
                <w:sz w:val="20"/>
                <w:szCs w:val="20"/>
              </w:rPr>
            </w:pPr>
            <w:r w:rsidRPr="006249B0">
              <w:rPr>
                <w:rFonts w:cstheme="minorHAnsi"/>
                <w:sz w:val="20"/>
                <w:szCs w:val="20"/>
              </w:rPr>
              <w:t>Preparation (outside of class)</w:t>
            </w:r>
          </w:p>
        </w:tc>
        <w:tc>
          <w:tcPr>
            <w:tcW w:w="3912" w:type="dxa"/>
            <w:shd w:val="clear" w:color="auto" w:fill="auto"/>
          </w:tcPr>
          <w:p w14:paraId="074C4DC8" w14:textId="77777777" w:rsidR="008A24F1" w:rsidRPr="006249B0" w:rsidRDefault="008A24F1" w:rsidP="009B3BA3">
            <w:pPr>
              <w:rPr>
                <w:rFonts w:cstheme="minorHAnsi"/>
                <w:sz w:val="20"/>
                <w:szCs w:val="20"/>
              </w:rPr>
            </w:pPr>
            <w:r w:rsidRPr="006249B0">
              <w:rPr>
                <w:rFonts w:cstheme="minorHAnsi"/>
                <w:sz w:val="20"/>
                <w:szCs w:val="20"/>
              </w:rPr>
              <w:t xml:space="preserve">Required textbooks reading: 400 pages @ 20 pages per </w:t>
            </w:r>
            <w:proofErr w:type="gramStart"/>
            <w:r w:rsidRPr="006249B0">
              <w:rPr>
                <w:rFonts w:cstheme="minorHAnsi"/>
                <w:sz w:val="20"/>
                <w:szCs w:val="20"/>
              </w:rPr>
              <w:t>hour(</w:t>
            </w:r>
            <w:proofErr w:type="gramEnd"/>
            <w:r w:rsidRPr="006249B0">
              <w:rPr>
                <w:rFonts w:cstheme="minorHAnsi"/>
                <w:sz w:val="20"/>
                <w:szCs w:val="20"/>
              </w:rPr>
              <w:t>@&lt;200wpm, 400 pages browsing)</w:t>
            </w:r>
          </w:p>
        </w:tc>
        <w:tc>
          <w:tcPr>
            <w:tcW w:w="2316" w:type="dxa"/>
            <w:shd w:val="clear" w:color="auto" w:fill="auto"/>
          </w:tcPr>
          <w:p w14:paraId="1550B5B2" w14:textId="1D2ABD2E" w:rsidR="008A24F1" w:rsidRPr="006249B0" w:rsidRDefault="00013A47" w:rsidP="009B3BA3">
            <w:pPr>
              <w:jc w:val="center"/>
              <w:rPr>
                <w:rFonts w:cstheme="minorHAnsi"/>
                <w:sz w:val="20"/>
                <w:szCs w:val="20"/>
              </w:rPr>
            </w:pPr>
            <w:r w:rsidRPr="006249B0">
              <w:rPr>
                <w:rFonts w:cstheme="minorHAnsi"/>
                <w:sz w:val="20"/>
                <w:szCs w:val="20"/>
                <w:rtl/>
              </w:rPr>
              <w:t>30</w:t>
            </w:r>
          </w:p>
        </w:tc>
      </w:tr>
      <w:tr w:rsidR="008A24F1" w:rsidRPr="006249B0" w14:paraId="31AD8FCE" w14:textId="77777777" w:rsidTr="009B3BA3">
        <w:tc>
          <w:tcPr>
            <w:tcW w:w="2628" w:type="dxa"/>
            <w:vMerge/>
            <w:shd w:val="clear" w:color="auto" w:fill="auto"/>
          </w:tcPr>
          <w:p w14:paraId="2D37B868" w14:textId="77777777" w:rsidR="008A24F1" w:rsidRPr="006249B0" w:rsidRDefault="008A24F1" w:rsidP="009B3BA3">
            <w:pPr>
              <w:rPr>
                <w:rFonts w:cstheme="minorHAnsi"/>
                <w:sz w:val="20"/>
                <w:szCs w:val="20"/>
              </w:rPr>
            </w:pPr>
          </w:p>
        </w:tc>
        <w:tc>
          <w:tcPr>
            <w:tcW w:w="3912" w:type="dxa"/>
            <w:shd w:val="clear" w:color="auto" w:fill="auto"/>
          </w:tcPr>
          <w:p w14:paraId="4DAA4213" w14:textId="0E8017EA" w:rsidR="008A24F1" w:rsidRPr="006249B0" w:rsidRDefault="008A24F1" w:rsidP="009B3BA3">
            <w:pPr>
              <w:rPr>
                <w:rFonts w:cstheme="minorHAnsi"/>
                <w:sz w:val="20"/>
                <w:szCs w:val="20"/>
              </w:rPr>
            </w:pPr>
            <w:r w:rsidRPr="006249B0">
              <w:rPr>
                <w:rFonts w:cstheme="minorHAnsi"/>
                <w:sz w:val="20"/>
                <w:szCs w:val="20"/>
              </w:rPr>
              <w:t>Community engagement @ 3hrs per week</w:t>
            </w:r>
            <w:r w:rsidRPr="006249B0">
              <w:rPr>
                <w:rFonts w:cstheme="minorHAnsi"/>
                <w:sz w:val="20"/>
                <w:szCs w:val="20"/>
                <w:rtl/>
              </w:rPr>
              <w:t xml:space="preserve">   </w:t>
            </w:r>
          </w:p>
        </w:tc>
        <w:tc>
          <w:tcPr>
            <w:tcW w:w="2316" w:type="dxa"/>
            <w:shd w:val="clear" w:color="auto" w:fill="auto"/>
          </w:tcPr>
          <w:p w14:paraId="17B5BA02" w14:textId="2E5852A5" w:rsidR="008A24F1" w:rsidRPr="006249B0" w:rsidRDefault="008A24F1" w:rsidP="009B3BA3">
            <w:pPr>
              <w:jc w:val="center"/>
              <w:rPr>
                <w:rFonts w:cstheme="minorHAnsi"/>
                <w:sz w:val="20"/>
                <w:szCs w:val="20"/>
              </w:rPr>
            </w:pPr>
            <w:r w:rsidRPr="006249B0">
              <w:rPr>
                <w:rFonts w:cstheme="minorHAnsi"/>
                <w:sz w:val="20"/>
                <w:szCs w:val="20"/>
                <w:rtl/>
              </w:rPr>
              <w:t>30</w:t>
            </w:r>
          </w:p>
        </w:tc>
      </w:tr>
      <w:tr w:rsidR="008A24F1" w:rsidRPr="006249B0" w14:paraId="7140AB57" w14:textId="77777777" w:rsidTr="009B3BA3">
        <w:tc>
          <w:tcPr>
            <w:tcW w:w="2628" w:type="dxa"/>
            <w:vMerge/>
            <w:shd w:val="clear" w:color="auto" w:fill="auto"/>
          </w:tcPr>
          <w:p w14:paraId="6A72AAB3" w14:textId="77777777" w:rsidR="008A24F1" w:rsidRPr="006249B0" w:rsidRDefault="008A24F1" w:rsidP="009B3BA3">
            <w:pPr>
              <w:rPr>
                <w:rFonts w:cstheme="minorHAnsi"/>
                <w:sz w:val="20"/>
                <w:szCs w:val="20"/>
              </w:rPr>
            </w:pPr>
          </w:p>
        </w:tc>
        <w:tc>
          <w:tcPr>
            <w:tcW w:w="3912" w:type="dxa"/>
            <w:shd w:val="clear" w:color="auto" w:fill="auto"/>
          </w:tcPr>
          <w:p w14:paraId="4C0B7F33" w14:textId="77777777" w:rsidR="008A24F1" w:rsidRPr="006249B0" w:rsidRDefault="008A24F1" w:rsidP="009B3BA3">
            <w:pPr>
              <w:rPr>
                <w:rFonts w:cstheme="minorHAnsi"/>
                <w:sz w:val="20"/>
                <w:szCs w:val="20"/>
              </w:rPr>
            </w:pPr>
            <w:r w:rsidRPr="006249B0">
              <w:rPr>
                <w:rFonts w:cstheme="minorHAnsi"/>
                <w:sz w:val="20"/>
                <w:szCs w:val="20"/>
              </w:rPr>
              <w:t>Research papers: 3 hours per page</w:t>
            </w:r>
          </w:p>
        </w:tc>
        <w:tc>
          <w:tcPr>
            <w:tcW w:w="2316" w:type="dxa"/>
            <w:shd w:val="clear" w:color="auto" w:fill="auto"/>
          </w:tcPr>
          <w:p w14:paraId="701BB020" w14:textId="1DF87A55" w:rsidR="008A24F1" w:rsidRPr="006249B0" w:rsidRDefault="00013A47" w:rsidP="009B3BA3">
            <w:pPr>
              <w:jc w:val="center"/>
              <w:rPr>
                <w:rFonts w:cstheme="minorHAnsi"/>
                <w:sz w:val="20"/>
                <w:szCs w:val="20"/>
              </w:rPr>
            </w:pPr>
            <w:r w:rsidRPr="006249B0">
              <w:rPr>
                <w:rFonts w:cstheme="minorHAnsi"/>
                <w:sz w:val="20"/>
                <w:szCs w:val="20"/>
              </w:rPr>
              <w:t>30</w:t>
            </w:r>
          </w:p>
        </w:tc>
      </w:tr>
      <w:tr w:rsidR="008A24F1" w:rsidRPr="006249B0" w14:paraId="259997B1" w14:textId="77777777" w:rsidTr="009B3BA3">
        <w:tc>
          <w:tcPr>
            <w:tcW w:w="2628" w:type="dxa"/>
            <w:vMerge/>
            <w:shd w:val="clear" w:color="auto" w:fill="auto"/>
          </w:tcPr>
          <w:p w14:paraId="58FA2237" w14:textId="77777777" w:rsidR="008A24F1" w:rsidRPr="006249B0" w:rsidRDefault="008A24F1" w:rsidP="009B3BA3">
            <w:pPr>
              <w:rPr>
                <w:rFonts w:cstheme="minorHAnsi"/>
                <w:sz w:val="20"/>
                <w:szCs w:val="20"/>
              </w:rPr>
            </w:pPr>
          </w:p>
        </w:tc>
        <w:tc>
          <w:tcPr>
            <w:tcW w:w="3912" w:type="dxa"/>
            <w:shd w:val="clear" w:color="auto" w:fill="auto"/>
          </w:tcPr>
          <w:p w14:paraId="0EFF6A54" w14:textId="77777777" w:rsidR="008A24F1" w:rsidRPr="006249B0" w:rsidRDefault="008A24F1" w:rsidP="009B3BA3">
            <w:pPr>
              <w:rPr>
                <w:rFonts w:cstheme="minorHAnsi"/>
                <w:sz w:val="20"/>
                <w:szCs w:val="20"/>
              </w:rPr>
            </w:pPr>
            <w:r w:rsidRPr="006249B0">
              <w:rPr>
                <w:rFonts w:cstheme="minorHAnsi"/>
                <w:sz w:val="20"/>
                <w:szCs w:val="20"/>
              </w:rPr>
              <w:t>TOTAL: should be at least 90 hours per semester</w:t>
            </w:r>
          </w:p>
        </w:tc>
        <w:tc>
          <w:tcPr>
            <w:tcW w:w="2316" w:type="dxa"/>
            <w:shd w:val="clear" w:color="auto" w:fill="auto"/>
          </w:tcPr>
          <w:p w14:paraId="779EE3E4" w14:textId="77777777" w:rsidR="008A24F1" w:rsidRPr="006249B0" w:rsidRDefault="008A24F1" w:rsidP="009B3BA3">
            <w:pPr>
              <w:jc w:val="center"/>
              <w:rPr>
                <w:rFonts w:cstheme="minorHAnsi"/>
                <w:sz w:val="20"/>
                <w:szCs w:val="20"/>
              </w:rPr>
            </w:pPr>
            <w:r w:rsidRPr="006249B0">
              <w:rPr>
                <w:rFonts w:cstheme="minorHAnsi"/>
                <w:sz w:val="20"/>
                <w:szCs w:val="20"/>
              </w:rPr>
              <w:t>90</w:t>
            </w:r>
          </w:p>
        </w:tc>
      </w:tr>
      <w:tr w:rsidR="008A24F1" w:rsidRPr="006249B0" w14:paraId="2A243848" w14:textId="77777777" w:rsidTr="009B3BA3">
        <w:tc>
          <w:tcPr>
            <w:tcW w:w="2628" w:type="dxa"/>
            <w:shd w:val="clear" w:color="auto" w:fill="auto"/>
          </w:tcPr>
          <w:p w14:paraId="28859CB1" w14:textId="77777777" w:rsidR="008A24F1" w:rsidRPr="006249B0" w:rsidRDefault="008A24F1" w:rsidP="009B3BA3">
            <w:pPr>
              <w:rPr>
                <w:rFonts w:cstheme="minorHAnsi"/>
                <w:sz w:val="20"/>
                <w:szCs w:val="20"/>
              </w:rPr>
            </w:pPr>
            <w:r w:rsidRPr="006249B0">
              <w:rPr>
                <w:rFonts w:cstheme="minorHAnsi"/>
                <w:sz w:val="20"/>
                <w:szCs w:val="20"/>
              </w:rPr>
              <w:t>Overall Total</w:t>
            </w:r>
          </w:p>
        </w:tc>
        <w:tc>
          <w:tcPr>
            <w:tcW w:w="3912" w:type="dxa"/>
            <w:shd w:val="clear" w:color="auto" w:fill="auto"/>
          </w:tcPr>
          <w:p w14:paraId="28D9089F" w14:textId="77777777" w:rsidR="008A24F1" w:rsidRPr="006249B0" w:rsidRDefault="008A24F1" w:rsidP="009B3BA3">
            <w:pPr>
              <w:rPr>
                <w:rFonts w:cstheme="minorHAnsi"/>
                <w:sz w:val="20"/>
                <w:szCs w:val="20"/>
              </w:rPr>
            </w:pPr>
            <w:r w:rsidRPr="006249B0">
              <w:rPr>
                <w:rFonts w:cstheme="minorHAnsi"/>
                <w:sz w:val="20"/>
                <w:szCs w:val="20"/>
              </w:rPr>
              <w:t>Should be at least 135 hours for a 3-credit course per semester</w:t>
            </w:r>
          </w:p>
        </w:tc>
        <w:tc>
          <w:tcPr>
            <w:tcW w:w="2316" w:type="dxa"/>
            <w:shd w:val="clear" w:color="auto" w:fill="auto"/>
          </w:tcPr>
          <w:p w14:paraId="292C78D4" w14:textId="77777777" w:rsidR="008A24F1" w:rsidRPr="006249B0" w:rsidRDefault="008A24F1" w:rsidP="009B3BA3">
            <w:pPr>
              <w:jc w:val="center"/>
              <w:rPr>
                <w:rFonts w:cstheme="minorHAnsi"/>
                <w:sz w:val="20"/>
                <w:szCs w:val="20"/>
              </w:rPr>
            </w:pPr>
            <w:r w:rsidRPr="006249B0">
              <w:rPr>
                <w:rFonts w:cstheme="minorHAnsi"/>
                <w:sz w:val="20"/>
                <w:szCs w:val="20"/>
              </w:rPr>
              <w:t>135</w:t>
            </w:r>
          </w:p>
        </w:tc>
      </w:tr>
    </w:tbl>
    <w:p w14:paraId="5EA7596C" w14:textId="77777777" w:rsidR="00DF5E73" w:rsidRPr="00F77A3E" w:rsidRDefault="00DF5E73" w:rsidP="00F77A3E"/>
    <w:p w14:paraId="0E8FB44B" w14:textId="3A044CB5" w:rsidR="00DF5E73" w:rsidRPr="00DF5E73" w:rsidRDefault="00905802" w:rsidP="00DF5E73">
      <w:pPr>
        <w:pStyle w:val="Heading1"/>
      </w:pPr>
      <w:r>
        <w:t>Section</w:t>
      </w:r>
      <w:r w:rsidR="00C14D96" w:rsidRPr="007577CE">
        <w:t xml:space="preserve"> 3 – </w:t>
      </w:r>
      <w:r>
        <w:t>Schedule and Evaluation</w:t>
      </w:r>
    </w:p>
    <w:p w14:paraId="01CEAEE0" w14:textId="4360EBAF" w:rsidR="009F629B" w:rsidRPr="00B803B7" w:rsidRDefault="00313DCD" w:rsidP="009F629B">
      <w:pPr>
        <w:pStyle w:val="Heading2"/>
      </w:pPr>
      <w:r>
        <w:t xml:space="preserve">A. </w:t>
      </w:r>
      <w:r w:rsidR="009F629B" w:rsidRPr="00B803B7">
        <w:t xml:space="preserve">Course </w:t>
      </w:r>
      <w:r w:rsidR="009F629B">
        <w:t>Layout</w:t>
      </w:r>
    </w:p>
    <w:p w14:paraId="09D1C797" w14:textId="5A2922DB" w:rsidR="00DF5E73" w:rsidRDefault="009F629B" w:rsidP="00D1431C">
      <w:r w:rsidRPr="00B803B7">
        <w:t xml:space="preserve">The course is structured for </w:t>
      </w:r>
      <w:r w:rsidR="007C5820">
        <w:t>15</w:t>
      </w:r>
      <w:r w:rsidR="007C5820" w:rsidRPr="00B803B7">
        <w:t xml:space="preserve"> </w:t>
      </w:r>
      <w:r w:rsidRPr="00B803B7">
        <w:t>modules, total of 1</w:t>
      </w:r>
      <w:r>
        <w:t>35</w:t>
      </w:r>
      <w:r w:rsidRPr="00B803B7">
        <w:t xml:space="preserve"> hours of work, approximately broken 1/3 into action, 1/3 reflection on theology and 1/3 reflection on development and church growth theory.</w:t>
      </w:r>
    </w:p>
    <w:p w14:paraId="38C809AE" w14:textId="7D2A11F8" w:rsidR="00C5540F" w:rsidRDefault="00313DCD" w:rsidP="00F77A3E">
      <w:pPr>
        <w:pStyle w:val="Heading2"/>
      </w:pPr>
      <w:r>
        <w:t xml:space="preserve">B. </w:t>
      </w:r>
      <w:r w:rsidR="00D309E5" w:rsidRPr="007D4C69">
        <w:t xml:space="preserve">Schedule and Percentage </w:t>
      </w:r>
      <w:r w:rsidR="00D309E5">
        <w:t>L</w:t>
      </w:r>
      <w:r w:rsidR="00D309E5" w:rsidRPr="007D4C69">
        <w:t>ayout</w:t>
      </w:r>
    </w:p>
    <w:tbl>
      <w:tblPr>
        <w:tblW w:w="9020"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ook w:val="00A0" w:firstRow="1" w:lastRow="0" w:firstColumn="1" w:lastColumn="0" w:noHBand="0" w:noVBand="0"/>
      </w:tblPr>
      <w:tblGrid>
        <w:gridCol w:w="2550"/>
        <w:gridCol w:w="2538"/>
        <w:gridCol w:w="1985"/>
        <w:gridCol w:w="850"/>
        <w:gridCol w:w="1097"/>
      </w:tblGrid>
      <w:tr w:rsidR="00764FD1" w:rsidRPr="00181F33" w14:paraId="556F2739" w14:textId="77777777" w:rsidTr="00A1157B">
        <w:trPr>
          <w:trHeight w:val="235"/>
        </w:trPr>
        <w:tc>
          <w:tcPr>
            <w:tcW w:w="2550" w:type="dxa"/>
            <w:shd w:val="clear" w:color="auto" w:fill="C2D69B" w:themeFill="accent3" w:themeFillTint="99"/>
            <w:vAlign w:val="bottom"/>
          </w:tcPr>
          <w:p w14:paraId="1C3DEA1E" w14:textId="77777777" w:rsidR="00C5540F" w:rsidRPr="00181F33" w:rsidRDefault="00C5540F" w:rsidP="00480F49">
            <w:pPr>
              <w:pStyle w:val="TableHeader"/>
              <w:rPr>
                <w:rFonts w:cstheme="minorHAnsi"/>
                <w:sz w:val="20"/>
                <w:szCs w:val="20"/>
              </w:rPr>
            </w:pPr>
            <w:r w:rsidRPr="00181F33">
              <w:rPr>
                <w:rFonts w:cstheme="minorHAnsi"/>
                <w:sz w:val="20"/>
                <w:szCs w:val="20"/>
              </w:rPr>
              <w:t>Project</w:t>
            </w:r>
          </w:p>
        </w:tc>
        <w:tc>
          <w:tcPr>
            <w:tcW w:w="2538" w:type="dxa"/>
            <w:shd w:val="clear" w:color="auto" w:fill="C2D69B" w:themeFill="accent3" w:themeFillTint="99"/>
            <w:vAlign w:val="bottom"/>
          </w:tcPr>
          <w:p w14:paraId="0E4B3A4C" w14:textId="77777777" w:rsidR="00C5540F" w:rsidRPr="00181F33" w:rsidRDefault="00C5540F" w:rsidP="00480F49">
            <w:pPr>
              <w:pStyle w:val="TableHeader"/>
              <w:rPr>
                <w:rFonts w:cstheme="minorHAnsi"/>
                <w:sz w:val="20"/>
                <w:szCs w:val="20"/>
              </w:rPr>
            </w:pPr>
            <w:r w:rsidRPr="00181F33">
              <w:rPr>
                <w:rFonts w:cstheme="minorHAnsi"/>
                <w:sz w:val="20"/>
                <w:szCs w:val="20"/>
              </w:rPr>
              <w:t>Activities</w:t>
            </w:r>
          </w:p>
        </w:tc>
        <w:tc>
          <w:tcPr>
            <w:tcW w:w="1985" w:type="dxa"/>
            <w:shd w:val="clear" w:color="auto" w:fill="C2D69B" w:themeFill="accent3" w:themeFillTint="99"/>
            <w:vAlign w:val="bottom"/>
          </w:tcPr>
          <w:p w14:paraId="77082E54" w14:textId="77777777" w:rsidR="00C5540F" w:rsidRPr="00181F33" w:rsidRDefault="00C5540F" w:rsidP="00480F49">
            <w:pPr>
              <w:pStyle w:val="TableHeader"/>
              <w:rPr>
                <w:rFonts w:cstheme="minorHAnsi"/>
                <w:sz w:val="20"/>
                <w:szCs w:val="20"/>
              </w:rPr>
            </w:pPr>
            <w:r w:rsidRPr="00181F33">
              <w:rPr>
                <w:rFonts w:cstheme="minorHAnsi"/>
                <w:sz w:val="20"/>
                <w:szCs w:val="20"/>
              </w:rPr>
              <w:t>Due</w:t>
            </w:r>
          </w:p>
        </w:tc>
        <w:tc>
          <w:tcPr>
            <w:tcW w:w="850" w:type="dxa"/>
            <w:shd w:val="clear" w:color="auto" w:fill="C2D69B" w:themeFill="accent3" w:themeFillTint="99"/>
            <w:vAlign w:val="bottom"/>
          </w:tcPr>
          <w:p w14:paraId="0FE6399D" w14:textId="77777777" w:rsidR="00C5540F" w:rsidRPr="00181F33" w:rsidRDefault="00C5540F" w:rsidP="00480F49">
            <w:pPr>
              <w:pStyle w:val="TableHeader"/>
              <w:rPr>
                <w:rFonts w:cstheme="minorHAnsi"/>
                <w:sz w:val="20"/>
                <w:szCs w:val="20"/>
              </w:rPr>
            </w:pPr>
            <w:r w:rsidRPr="00181F33">
              <w:rPr>
                <w:rFonts w:cstheme="minorHAnsi"/>
                <w:sz w:val="20"/>
                <w:szCs w:val="20"/>
              </w:rPr>
              <w:t>%</w:t>
            </w:r>
          </w:p>
        </w:tc>
        <w:tc>
          <w:tcPr>
            <w:tcW w:w="1097" w:type="dxa"/>
            <w:shd w:val="clear" w:color="auto" w:fill="C2D69B" w:themeFill="accent3" w:themeFillTint="99"/>
            <w:vAlign w:val="bottom"/>
          </w:tcPr>
          <w:p w14:paraId="0E3D017F" w14:textId="77777777" w:rsidR="00C5540F" w:rsidRPr="00181F33" w:rsidRDefault="00C5540F" w:rsidP="00480F49">
            <w:pPr>
              <w:pStyle w:val="TableHeader"/>
              <w:rPr>
                <w:rFonts w:cstheme="minorHAnsi"/>
                <w:sz w:val="20"/>
                <w:szCs w:val="20"/>
              </w:rPr>
            </w:pPr>
            <w:r w:rsidRPr="00181F33">
              <w:rPr>
                <w:rFonts w:cstheme="minorHAnsi"/>
                <w:sz w:val="20"/>
                <w:szCs w:val="20"/>
              </w:rPr>
              <w:t>Totals</w:t>
            </w:r>
          </w:p>
        </w:tc>
      </w:tr>
      <w:tr w:rsidR="00832CD9" w:rsidRPr="00181F33" w14:paraId="21A33113" w14:textId="77777777" w:rsidTr="00A1157B">
        <w:tc>
          <w:tcPr>
            <w:tcW w:w="2550" w:type="dxa"/>
            <w:shd w:val="clear" w:color="auto" w:fill="auto"/>
          </w:tcPr>
          <w:p w14:paraId="2440977E" w14:textId="77777777" w:rsidR="00C5540F" w:rsidRPr="00181F33" w:rsidRDefault="00C5540F" w:rsidP="00AF41EF">
            <w:pPr>
              <w:rPr>
                <w:rFonts w:cstheme="minorHAnsi"/>
                <w:sz w:val="20"/>
                <w:szCs w:val="20"/>
              </w:rPr>
            </w:pPr>
            <w:r w:rsidRPr="00181F33">
              <w:rPr>
                <w:rFonts w:cstheme="minorHAnsi"/>
                <w:sz w:val="20"/>
                <w:szCs w:val="20"/>
              </w:rPr>
              <w:t>Forum and Zoom: Attendance, Quality of dialogue and Ideas</w:t>
            </w:r>
          </w:p>
        </w:tc>
        <w:tc>
          <w:tcPr>
            <w:tcW w:w="2538" w:type="dxa"/>
          </w:tcPr>
          <w:p w14:paraId="32C65EA1" w14:textId="77777777" w:rsidR="00C5540F" w:rsidRPr="00181F33" w:rsidRDefault="00C5540F" w:rsidP="00AF41EF">
            <w:pPr>
              <w:rPr>
                <w:rFonts w:cstheme="minorHAnsi"/>
                <w:sz w:val="20"/>
                <w:szCs w:val="20"/>
              </w:rPr>
            </w:pPr>
            <w:r w:rsidRPr="00181F33">
              <w:rPr>
                <w:rFonts w:cstheme="minorHAnsi"/>
                <w:sz w:val="20"/>
                <w:szCs w:val="20"/>
              </w:rPr>
              <w:t>Zoom Attendance/Participation</w:t>
            </w:r>
          </w:p>
          <w:p w14:paraId="5D0071D2" w14:textId="651D8771" w:rsidR="00695419" w:rsidRPr="00181F33" w:rsidRDefault="00695419" w:rsidP="00AF41EF">
            <w:pPr>
              <w:rPr>
                <w:rFonts w:cstheme="minorHAnsi"/>
                <w:sz w:val="20"/>
                <w:szCs w:val="20"/>
              </w:rPr>
            </w:pPr>
            <w:r w:rsidRPr="00181F33">
              <w:rPr>
                <w:rFonts w:cstheme="minorHAnsi"/>
                <w:sz w:val="20"/>
                <w:szCs w:val="20"/>
              </w:rPr>
              <w:t>Discussion Forum Quality</w:t>
            </w:r>
          </w:p>
        </w:tc>
        <w:tc>
          <w:tcPr>
            <w:tcW w:w="1985" w:type="dxa"/>
            <w:shd w:val="clear" w:color="auto" w:fill="auto"/>
          </w:tcPr>
          <w:p w14:paraId="751B7634" w14:textId="77777777" w:rsidR="00C5540F" w:rsidRPr="00181F33" w:rsidRDefault="00C5540F" w:rsidP="00AF41EF">
            <w:pPr>
              <w:rPr>
                <w:rFonts w:cstheme="minorHAnsi"/>
                <w:sz w:val="20"/>
                <w:szCs w:val="20"/>
              </w:rPr>
            </w:pPr>
          </w:p>
        </w:tc>
        <w:tc>
          <w:tcPr>
            <w:tcW w:w="850" w:type="dxa"/>
          </w:tcPr>
          <w:p w14:paraId="39929ED4" w14:textId="29AC79C4" w:rsidR="00C5540F" w:rsidRPr="00181F33" w:rsidRDefault="00C5540F" w:rsidP="00DF5E73">
            <w:pPr>
              <w:jc w:val="center"/>
              <w:rPr>
                <w:rFonts w:cstheme="minorHAnsi"/>
                <w:sz w:val="20"/>
                <w:szCs w:val="20"/>
              </w:rPr>
            </w:pPr>
            <w:r w:rsidRPr="00181F33">
              <w:rPr>
                <w:rFonts w:cstheme="minorHAnsi"/>
                <w:sz w:val="20"/>
                <w:szCs w:val="20"/>
              </w:rPr>
              <w:t>5</w:t>
            </w:r>
          </w:p>
          <w:p w14:paraId="48E40142" w14:textId="58C81072" w:rsidR="00C5540F" w:rsidRPr="00181F33" w:rsidRDefault="00C5540F" w:rsidP="00DF5E73">
            <w:pPr>
              <w:jc w:val="center"/>
              <w:rPr>
                <w:rFonts w:cstheme="minorHAnsi"/>
                <w:sz w:val="20"/>
                <w:szCs w:val="20"/>
              </w:rPr>
            </w:pPr>
            <w:r w:rsidRPr="00181F33">
              <w:rPr>
                <w:rFonts w:cstheme="minorHAnsi"/>
                <w:sz w:val="20"/>
                <w:szCs w:val="20"/>
              </w:rPr>
              <w:t>5</w:t>
            </w:r>
          </w:p>
        </w:tc>
        <w:tc>
          <w:tcPr>
            <w:tcW w:w="1097" w:type="dxa"/>
            <w:shd w:val="clear" w:color="auto" w:fill="auto"/>
          </w:tcPr>
          <w:p w14:paraId="7C64CC36" w14:textId="28145A62" w:rsidR="00832CD9" w:rsidRPr="00181F33" w:rsidRDefault="00832CD9" w:rsidP="00DF5E73">
            <w:pPr>
              <w:jc w:val="center"/>
              <w:rPr>
                <w:rFonts w:cstheme="minorHAnsi"/>
                <w:sz w:val="20"/>
                <w:szCs w:val="20"/>
              </w:rPr>
            </w:pPr>
            <w:r w:rsidRPr="00181F33">
              <w:rPr>
                <w:rFonts w:cstheme="minorHAnsi"/>
                <w:sz w:val="20"/>
                <w:szCs w:val="20"/>
              </w:rPr>
              <w:t>Total</w:t>
            </w:r>
          </w:p>
          <w:p w14:paraId="6E111D70" w14:textId="41FB3000" w:rsidR="00C5540F" w:rsidRPr="00181F33" w:rsidRDefault="00C5540F" w:rsidP="00DF5E73">
            <w:pPr>
              <w:jc w:val="center"/>
              <w:rPr>
                <w:rFonts w:cstheme="minorHAnsi"/>
                <w:sz w:val="20"/>
                <w:szCs w:val="20"/>
              </w:rPr>
            </w:pPr>
            <w:r w:rsidRPr="00181F33">
              <w:rPr>
                <w:rFonts w:cstheme="minorHAnsi"/>
                <w:sz w:val="20"/>
                <w:szCs w:val="20"/>
              </w:rPr>
              <w:t>10%</w:t>
            </w:r>
          </w:p>
        </w:tc>
      </w:tr>
      <w:tr w:rsidR="000E743E" w:rsidRPr="00181F33" w14:paraId="41AC3C7C" w14:textId="77777777" w:rsidTr="00A1157B">
        <w:tc>
          <w:tcPr>
            <w:tcW w:w="2550" w:type="dxa"/>
            <w:shd w:val="clear" w:color="auto" w:fill="auto"/>
          </w:tcPr>
          <w:p w14:paraId="065B354A" w14:textId="77777777" w:rsidR="000E743E" w:rsidRPr="00181F33" w:rsidRDefault="008024AF" w:rsidP="00AF41EF">
            <w:pPr>
              <w:rPr>
                <w:rFonts w:cstheme="minorHAnsi"/>
                <w:sz w:val="20"/>
                <w:szCs w:val="20"/>
              </w:rPr>
            </w:pPr>
            <w:r w:rsidRPr="00181F33">
              <w:rPr>
                <w:rFonts w:cstheme="minorHAnsi"/>
                <w:sz w:val="20"/>
                <w:szCs w:val="20"/>
              </w:rPr>
              <w:t>Project 1a</w:t>
            </w:r>
            <w:r w:rsidR="00666340" w:rsidRPr="00181F33">
              <w:rPr>
                <w:rFonts w:cstheme="minorHAnsi"/>
                <w:sz w:val="20"/>
                <w:szCs w:val="20"/>
              </w:rPr>
              <w:t xml:space="preserve"> Theology of Holistic Church (Integration of 800 pages of course reading into </w:t>
            </w:r>
            <w:proofErr w:type="gramStart"/>
            <w:r w:rsidR="00666340" w:rsidRPr="00181F33">
              <w:rPr>
                <w:rFonts w:cstheme="minorHAnsi"/>
                <w:sz w:val="20"/>
                <w:szCs w:val="20"/>
              </w:rPr>
              <w:t>1500 word</w:t>
            </w:r>
            <w:proofErr w:type="gramEnd"/>
            <w:r w:rsidR="00666340" w:rsidRPr="00181F33">
              <w:rPr>
                <w:rFonts w:cstheme="minorHAnsi"/>
                <w:sz w:val="20"/>
                <w:szCs w:val="20"/>
              </w:rPr>
              <w:t xml:space="preserve"> outline</w:t>
            </w:r>
            <w:r w:rsidR="00EB25AF" w:rsidRPr="00181F33">
              <w:rPr>
                <w:rFonts w:cstheme="minorHAnsi"/>
                <w:sz w:val="20"/>
                <w:szCs w:val="20"/>
              </w:rPr>
              <w:t>)</w:t>
            </w:r>
          </w:p>
          <w:p w14:paraId="59B4F760" w14:textId="77777777" w:rsidR="001B5D9A" w:rsidRPr="00181F33" w:rsidRDefault="001B5D9A" w:rsidP="00AF41EF">
            <w:pPr>
              <w:rPr>
                <w:rFonts w:cstheme="minorHAnsi"/>
                <w:sz w:val="20"/>
                <w:szCs w:val="20"/>
              </w:rPr>
            </w:pPr>
          </w:p>
          <w:p w14:paraId="559EC886" w14:textId="77777777" w:rsidR="001B5D9A" w:rsidRPr="00181F33" w:rsidRDefault="001B5D9A" w:rsidP="00AF41EF">
            <w:pPr>
              <w:rPr>
                <w:rFonts w:cstheme="minorHAnsi"/>
                <w:sz w:val="20"/>
                <w:szCs w:val="20"/>
              </w:rPr>
            </w:pPr>
          </w:p>
          <w:p w14:paraId="082DD66B" w14:textId="77777777" w:rsidR="001B5D9A" w:rsidRPr="00181F33" w:rsidRDefault="001B5D9A" w:rsidP="00AF41EF">
            <w:pPr>
              <w:rPr>
                <w:rFonts w:cstheme="minorHAnsi"/>
                <w:sz w:val="20"/>
                <w:szCs w:val="20"/>
              </w:rPr>
            </w:pPr>
          </w:p>
          <w:p w14:paraId="2619F23F" w14:textId="5F1743C9" w:rsidR="001B5D9A" w:rsidRPr="00181F33" w:rsidRDefault="001B5D9A" w:rsidP="00AF41EF">
            <w:pPr>
              <w:rPr>
                <w:rFonts w:cstheme="minorHAnsi"/>
                <w:sz w:val="20"/>
                <w:szCs w:val="20"/>
              </w:rPr>
            </w:pPr>
            <w:r w:rsidRPr="00181F33">
              <w:rPr>
                <w:rFonts w:cstheme="minorHAnsi"/>
                <w:sz w:val="20"/>
                <w:szCs w:val="20"/>
              </w:rPr>
              <w:t xml:space="preserve">OR </w:t>
            </w:r>
          </w:p>
          <w:p w14:paraId="1A905435" w14:textId="2DFB3518" w:rsidR="001B5D9A" w:rsidRPr="00181F33" w:rsidRDefault="001B5D9A" w:rsidP="00AF41EF">
            <w:pPr>
              <w:rPr>
                <w:rFonts w:cstheme="minorHAnsi"/>
                <w:sz w:val="20"/>
                <w:szCs w:val="20"/>
              </w:rPr>
            </w:pPr>
          </w:p>
          <w:p w14:paraId="1930AA45" w14:textId="55DBB260" w:rsidR="001B5D9A" w:rsidRPr="00181F33" w:rsidRDefault="001B5D9A" w:rsidP="00AF41EF">
            <w:pPr>
              <w:rPr>
                <w:rFonts w:cstheme="minorHAnsi"/>
                <w:sz w:val="20"/>
                <w:szCs w:val="20"/>
              </w:rPr>
            </w:pPr>
            <w:r w:rsidRPr="00181F33">
              <w:rPr>
                <w:rFonts w:cstheme="minorHAnsi"/>
                <w:sz w:val="20"/>
                <w:szCs w:val="20"/>
              </w:rPr>
              <w:t xml:space="preserve">Project 1b </w:t>
            </w:r>
            <w:r w:rsidR="00D7334C" w:rsidRPr="00181F33">
              <w:rPr>
                <w:rFonts w:cstheme="minorHAnsi"/>
                <w:sz w:val="20"/>
                <w:szCs w:val="20"/>
              </w:rPr>
              <w:t xml:space="preserve">Indigenous Church-Planting </w:t>
            </w:r>
            <w:r w:rsidR="006554B7" w:rsidRPr="00181F33">
              <w:rPr>
                <w:rFonts w:cstheme="minorHAnsi"/>
                <w:sz w:val="20"/>
                <w:szCs w:val="20"/>
              </w:rPr>
              <w:t>– Local Input &amp; Reflections</w:t>
            </w:r>
          </w:p>
          <w:p w14:paraId="299F8B34" w14:textId="61877ED7" w:rsidR="001B5D9A" w:rsidRPr="00181F33" w:rsidRDefault="001B5D9A" w:rsidP="00AF41EF">
            <w:pPr>
              <w:rPr>
                <w:rFonts w:cstheme="minorHAnsi"/>
                <w:sz w:val="20"/>
                <w:szCs w:val="20"/>
              </w:rPr>
            </w:pPr>
          </w:p>
        </w:tc>
        <w:tc>
          <w:tcPr>
            <w:tcW w:w="2538" w:type="dxa"/>
          </w:tcPr>
          <w:p w14:paraId="21538E2F" w14:textId="77777777" w:rsidR="00EB25AF" w:rsidRPr="00181F33" w:rsidRDefault="00C135BE" w:rsidP="00AF41EF">
            <w:pPr>
              <w:rPr>
                <w:rFonts w:cstheme="minorHAnsi"/>
                <w:sz w:val="20"/>
                <w:szCs w:val="20"/>
              </w:rPr>
            </w:pPr>
            <w:r w:rsidRPr="00181F33">
              <w:rPr>
                <w:rFonts w:cstheme="minorHAnsi"/>
                <w:sz w:val="20"/>
                <w:szCs w:val="20"/>
              </w:rPr>
              <w:t>1. Reading Log Weekly</w:t>
            </w:r>
          </w:p>
          <w:p w14:paraId="2EB2B736" w14:textId="74A24CCA" w:rsidR="004223B4" w:rsidRPr="00181F33" w:rsidRDefault="00E309CB" w:rsidP="00AF41EF">
            <w:pPr>
              <w:rPr>
                <w:rFonts w:cstheme="minorHAnsi"/>
                <w:sz w:val="20"/>
                <w:szCs w:val="20"/>
              </w:rPr>
            </w:pPr>
            <w:r w:rsidRPr="00181F33">
              <w:rPr>
                <w:rFonts w:cstheme="minorHAnsi"/>
                <w:sz w:val="20"/>
                <w:szCs w:val="20"/>
              </w:rPr>
              <w:t>Reading Log Updates</w:t>
            </w:r>
          </w:p>
          <w:p w14:paraId="3006CC08" w14:textId="77777777" w:rsidR="004223B4" w:rsidRPr="00181F33" w:rsidRDefault="004223B4" w:rsidP="00AF41EF">
            <w:pPr>
              <w:rPr>
                <w:rFonts w:cstheme="minorHAnsi"/>
                <w:sz w:val="20"/>
                <w:szCs w:val="20"/>
              </w:rPr>
            </w:pPr>
          </w:p>
          <w:p w14:paraId="73CFCF9D" w14:textId="77777777" w:rsidR="004223B4" w:rsidRPr="00181F33" w:rsidRDefault="004223B4" w:rsidP="00AF41EF">
            <w:pPr>
              <w:rPr>
                <w:rFonts w:cstheme="minorHAnsi"/>
                <w:sz w:val="20"/>
                <w:szCs w:val="20"/>
              </w:rPr>
            </w:pPr>
          </w:p>
          <w:p w14:paraId="5E7EC61A" w14:textId="77777777" w:rsidR="007161FC" w:rsidRPr="00181F33" w:rsidRDefault="007161FC" w:rsidP="00070A95">
            <w:pPr>
              <w:rPr>
                <w:rFonts w:cstheme="minorHAnsi"/>
                <w:sz w:val="20"/>
                <w:szCs w:val="20"/>
              </w:rPr>
            </w:pPr>
          </w:p>
          <w:p w14:paraId="692B68A9" w14:textId="3EE7D262" w:rsidR="004223B4" w:rsidRPr="00181F33" w:rsidRDefault="001B5D9A" w:rsidP="00AF41EF">
            <w:pPr>
              <w:rPr>
                <w:rFonts w:cstheme="minorHAnsi"/>
                <w:sz w:val="20"/>
                <w:szCs w:val="20"/>
              </w:rPr>
            </w:pPr>
            <w:r w:rsidRPr="00181F33">
              <w:rPr>
                <w:rFonts w:cstheme="minorHAnsi"/>
                <w:sz w:val="20"/>
                <w:szCs w:val="20"/>
              </w:rPr>
              <w:t>2. Readings Integration Outline</w:t>
            </w:r>
          </w:p>
          <w:p w14:paraId="5A002AA6" w14:textId="77777777" w:rsidR="006554B7" w:rsidRPr="00181F33" w:rsidRDefault="006554B7" w:rsidP="00AF41EF">
            <w:pPr>
              <w:rPr>
                <w:rFonts w:cstheme="minorHAnsi"/>
                <w:sz w:val="20"/>
                <w:szCs w:val="20"/>
              </w:rPr>
            </w:pPr>
          </w:p>
          <w:p w14:paraId="43663E11" w14:textId="71BB4144" w:rsidR="005D6508" w:rsidRPr="00181F33" w:rsidRDefault="006554B7" w:rsidP="00AF41EF">
            <w:pPr>
              <w:rPr>
                <w:rFonts w:cstheme="minorHAnsi"/>
                <w:sz w:val="20"/>
                <w:szCs w:val="20"/>
              </w:rPr>
            </w:pPr>
            <w:r w:rsidRPr="00181F33">
              <w:rPr>
                <w:rFonts w:cstheme="minorHAnsi"/>
                <w:sz w:val="20"/>
                <w:szCs w:val="20"/>
              </w:rPr>
              <w:t>Project</w:t>
            </w:r>
            <w:r w:rsidR="005D6508" w:rsidRPr="00181F33">
              <w:rPr>
                <w:rFonts w:cstheme="minorHAnsi"/>
                <w:sz w:val="20"/>
                <w:szCs w:val="20"/>
              </w:rPr>
              <w:t xml:space="preserve"> 1b</w:t>
            </w:r>
          </w:p>
          <w:p w14:paraId="4B62DDAA" w14:textId="77777777" w:rsidR="00954FF7" w:rsidRPr="00181F33" w:rsidRDefault="00ED51E0" w:rsidP="00070A95">
            <w:pPr>
              <w:rPr>
                <w:rFonts w:cstheme="minorHAnsi"/>
                <w:sz w:val="20"/>
                <w:szCs w:val="20"/>
              </w:rPr>
            </w:pPr>
            <w:r w:rsidRPr="00181F33">
              <w:rPr>
                <w:rFonts w:cstheme="minorHAnsi"/>
                <w:sz w:val="20"/>
                <w:szCs w:val="20"/>
              </w:rPr>
              <w:t xml:space="preserve">Portfolio Compilation: </w:t>
            </w:r>
            <w:r w:rsidR="00C13E7C" w:rsidRPr="00181F33">
              <w:rPr>
                <w:rFonts w:cstheme="minorHAnsi"/>
                <w:sz w:val="20"/>
                <w:szCs w:val="20"/>
              </w:rPr>
              <w:t xml:space="preserve">Local course content, 5 stories, 5 </w:t>
            </w:r>
            <w:r w:rsidR="0000138B" w:rsidRPr="00181F33">
              <w:rPr>
                <w:rFonts w:cstheme="minorHAnsi"/>
                <w:sz w:val="20"/>
                <w:szCs w:val="20"/>
              </w:rPr>
              <w:t>principles, 4 indigenous texts</w:t>
            </w:r>
            <w:r w:rsidR="00E96BC7" w:rsidRPr="00181F33">
              <w:rPr>
                <w:rFonts w:cstheme="minorHAnsi"/>
                <w:sz w:val="20"/>
                <w:szCs w:val="20"/>
              </w:rPr>
              <w:t xml:space="preserve">, </w:t>
            </w:r>
          </w:p>
          <w:p w14:paraId="397AE7A2" w14:textId="77777777" w:rsidR="00954FF7" w:rsidRPr="00181F33" w:rsidRDefault="00954FF7" w:rsidP="00070A95">
            <w:pPr>
              <w:rPr>
                <w:rFonts w:cstheme="minorHAnsi"/>
                <w:sz w:val="20"/>
                <w:szCs w:val="20"/>
              </w:rPr>
            </w:pPr>
          </w:p>
          <w:p w14:paraId="68AC1112" w14:textId="04A68EAF" w:rsidR="00307F10" w:rsidRPr="00181F33" w:rsidRDefault="00E96BC7" w:rsidP="00AF41EF">
            <w:pPr>
              <w:rPr>
                <w:rFonts w:cstheme="minorHAnsi"/>
                <w:sz w:val="20"/>
                <w:szCs w:val="20"/>
              </w:rPr>
            </w:pPr>
            <w:proofErr w:type="gramStart"/>
            <w:r w:rsidRPr="00181F33">
              <w:rPr>
                <w:rFonts w:cstheme="minorHAnsi"/>
                <w:sz w:val="20"/>
                <w:szCs w:val="20"/>
              </w:rPr>
              <w:t>1500 word</w:t>
            </w:r>
            <w:proofErr w:type="gramEnd"/>
            <w:r w:rsidRPr="00181F33">
              <w:rPr>
                <w:rFonts w:cstheme="minorHAnsi"/>
                <w:sz w:val="20"/>
                <w:szCs w:val="20"/>
              </w:rPr>
              <w:t xml:space="preserve"> analysis</w:t>
            </w:r>
            <w:r w:rsidR="006554B7" w:rsidRPr="00181F33">
              <w:rPr>
                <w:rFonts w:cstheme="minorHAnsi"/>
                <w:sz w:val="20"/>
                <w:szCs w:val="20"/>
              </w:rPr>
              <w:t xml:space="preserve"> </w:t>
            </w:r>
          </w:p>
        </w:tc>
        <w:tc>
          <w:tcPr>
            <w:tcW w:w="1985" w:type="dxa"/>
            <w:shd w:val="clear" w:color="auto" w:fill="auto"/>
          </w:tcPr>
          <w:p w14:paraId="7436512B" w14:textId="77777777" w:rsidR="000E743E" w:rsidRPr="00181F33" w:rsidRDefault="000E743E" w:rsidP="00AF41EF">
            <w:pPr>
              <w:rPr>
                <w:rFonts w:cstheme="minorHAnsi"/>
                <w:sz w:val="20"/>
                <w:szCs w:val="20"/>
              </w:rPr>
            </w:pPr>
          </w:p>
          <w:p w14:paraId="39C2FA00" w14:textId="58292EBC" w:rsidR="00D30E2A" w:rsidRPr="00181F33" w:rsidRDefault="00764FD1" w:rsidP="00AF41EF">
            <w:pPr>
              <w:rPr>
                <w:rFonts w:cstheme="minorHAnsi"/>
                <w:sz w:val="20"/>
                <w:szCs w:val="20"/>
              </w:rPr>
            </w:pPr>
            <w:r w:rsidRPr="00181F33">
              <w:rPr>
                <w:rFonts w:cstheme="minorHAnsi"/>
                <w:sz w:val="20"/>
                <w:szCs w:val="20"/>
              </w:rPr>
              <w:t xml:space="preserve">Week </w:t>
            </w:r>
            <w:r w:rsidR="00FD72B8" w:rsidRPr="00181F33">
              <w:rPr>
                <w:rFonts w:cstheme="minorHAnsi"/>
                <w:sz w:val="20"/>
                <w:szCs w:val="20"/>
              </w:rPr>
              <w:t>3</w:t>
            </w:r>
            <w:r w:rsidRPr="00181F33">
              <w:rPr>
                <w:rFonts w:cstheme="minorHAnsi"/>
                <w:sz w:val="20"/>
                <w:szCs w:val="20"/>
              </w:rPr>
              <w:t xml:space="preserve"> </w:t>
            </w:r>
          </w:p>
          <w:p w14:paraId="4012BCD7" w14:textId="025E3EF7" w:rsidR="00E170B6" w:rsidRPr="00181F33" w:rsidRDefault="00E170B6" w:rsidP="00AF41EF">
            <w:pPr>
              <w:rPr>
                <w:rFonts w:cstheme="minorHAnsi"/>
                <w:sz w:val="20"/>
                <w:szCs w:val="20"/>
              </w:rPr>
            </w:pPr>
            <w:r w:rsidRPr="00181F33">
              <w:rPr>
                <w:rFonts w:cstheme="minorHAnsi"/>
                <w:sz w:val="20"/>
                <w:szCs w:val="20"/>
              </w:rPr>
              <w:t xml:space="preserve">Week 6 </w:t>
            </w:r>
          </w:p>
          <w:p w14:paraId="423A6FC6" w14:textId="7D27DCD2" w:rsidR="00E170B6" w:rsidRPr="00181F33" w:rsidRDefault="00E170B6" w:rsidP="00AF41EF">
            <w:pPr>
              <w:rPr>
                <w:rFonts w:cstheme="minorHAnsi"/>
                <w:sz w:val="20"/>
                <w:szCs w:val="20"/>
              </w:rPr>
            </w:pPr>
            <w:r w:rsidRPr="00181F33">
              <w:rPr>
                <w:rFonts w:cstheme="minorHAnsi"/>
                <w:sz w:val="20"/>
                <w:szCs w:val="20"/>
              </w:rPr>
              <w:t xml:space="preserve">Week 10 </w:t>
            </w:r>
          </w:p>
          <w:p w14:paraId="5E15A8A9" w14:textId="77777777" w:rsidR="001D1844" w:rsidRPr="00181F33" w:rsidRDefault="001D1844" w:rsidP="00AF41EF">
            <w:pPr>
              <w:rPr>
                <w:rFonts w:cstheme="minorHAnsi"/>
                <w:sz w:val="20"/>
                <w:szCs w:val="20"/>
              </w:rPr>
            </w:pPr>
          </w:p>
          <w:p w14:paraId="2E2EF838" w14:textId="7927534C" w:rsidR="001D1844" w:rsidRPr="00181F33" w:rsidRDefault="007161FC" w:rsidP="00AF41EF">
            <w:pPr>
              <w:rPr>
                <w:rFonts w:cstheme="minorHAnsi"/>
                <w:sz w:val="20"/>
                <w:szCs w:val="20"/>
              </w:rPr>
            </w:pPr>
            <w:r w:rsidRPr="00181F33">
              <w:rPr>
                <w:rFonts w:cstheme="minorHAnsi"/>
                <w:sz w:val="20"/>
                <w:szCs w:val="20"/>
              </w:rPr>
              <w:t>Week 1</w:t>
            </w:r>
            <w:r w:rsidR="0081628B" w:rsidRPr="00181F33">
              <w:rPr>
                <w:rFonts w:cstheme="minorHAnsi"/>
                <w:sz w:val="20"/>
                <w:szCs w:val="20"/>
              </w:rPr>
              <w:t>4</w:t>
            </w:r>
          </w:p>
          <w:p w14:paraId="0F4EADE4" w14:textId="77777777" w:rsidR="00E96BC7" w:rsidRPr="00181F33" w:rsidRDefault="00E96BC7" w:rsidP="00AF41EF">
            <w:pPr>
              <w:rPr>
                <w:rFonts w:cstheme="minorHAnsi"/>
                <w:sz w:val="20"/>
                <w:szCs w:val="20"/>
              </w:rPr>
            </w:pPr>
          </w:p>
          <w:p w14:paraId="10C00568" w14:textId="77777777" w:rsidR="00E96BC7" w:rsidRPr="00181F33" w:rsidRDefault="00E96BC7" w:rsidP="00AF41EF">
            <w:pPr>
              <w:rPr>
                <w:rFonts w:cstheme="minorHAnsi"/>
                <w:sz w:val="20"/>
                <w:szCs w:val="20"/>
              </w:rPr>
            </w:pPr>
          </w:p>
          <w:p w14:paraId="39FA74C6" w14:textId="02B7EA6A" w:rsidR="0091586B" w:rsidRPr="00181F33" w:rsidRDefault="0091586B" w:rsidP="00AF41EF">
            <w:pPr>
              <w:rPr>
                <w:rFonts w:cstheme="minorHAnsi"/>
                <w:sz w:val="20"/>
                <w:szCs w:val="20"/>
              </w:rPr>
            </w:pPr>
            <w:r w:rsidRPr="00181F33">
              <w:rPr>
                <w:rFonts w:cstheme="minorHAnsi"/>
                <w:sz w:val="20"/>
                <w:szCs w:val="20"/>
              </w:rPr>
              <w:t xml:space="preserve">Week </w:t>
            </w:r>
            <w:r w:rsidR="00FD72B8" w:rsidRPr="00181F33">
              <w:rPr>
                <w:rFonts w:cstheme="minorHAnsi"/>
                <w:sz w:val="20"/>
                <w:szCs w:val="20"/>
              </w:rPr>
              <w:t>3</w:t>
            </w:r>
            <w:r w:rsidRPr="00181F33">
              <w:rPr>
                <w:rFonts w:cstheme="minorHAnsi"/>
                <w:sz w:val="20"/>
                <w:szCs w:val="20"/>
              </w:rPr>
              <w:t xml:space="preserve"> Portfolio</w:t>
            </w:r>
          </w:p>
          <w:p w14:paraId="656FD0EF" w14:textId="55913BDE" w:rsidR="0091586B" w:rsidRPr="00181F33" w:rsidRDefault="0091586B" w:rsidP="00070A95">
            <w:pPr>
              <w:rPr>
                <w:rFonts w:cstheme="minorHAnsi"/>
                <w:sz w:val="20"/>
                <w:szCs w:val="20"/>
              </w:rPr>
            </w:pPr>
            <w:r w:rsidRPr="00181F33">
              <w:rPr>
                <w:rFonts w:cstheme="minorHAnsi"/>
                <w:sz w:val="20"/>
                <w:szCs w:val="20"/>
              </w:rPr>
              <w:t>Week 6 Portfolio</w:t>
            </w:r>
          </w:p>
          <w:p w14:paraId="0349883E" w14:textId="3FB28F5C" w:rsidR="00C97920" w:rsidRPr="00181F33" w:rsidRDefault="00C97920" w:rsidP="00070A95">
            <w:pPr>
              <w:rPr>
                <w:rFonts w:cstheme="minorHAnsi"/>
                <w:sz w:val="20"/>
                <w:szCs w:val="20"/>
              </w:rPr>
            </w:pPr>
            <w:r w:rsidRPr="00181F33">
              <w:rPr>
                <w:rFonts w:cstheme="minorHAnsi"/>
                <w:sz w:val="20"/>
                <w:szCs w:val="20"/>
              </w:rPr>
              <w:t>Week 10 Portfolio</w:t>
            </w:r>
          </w:p>
          <w:p w14:paraId="0CEA53C8" w14:textId="77777777" w:rsidR="00C97920" w:rsidRPr="00181F33" w:rsidRDefault="00C97920" w:rsidP="00070A95">
            <w:pPr>
              <w:rPr>
                <w:rFonts w:cstheme="minorHAnsi"/>
                <w:sz w:val="20"/>
                <w:szCs w:val="20"/>
              </w:rPr>
            </w:pPr>
          </w:p>
          <w:p w14:paraId="2C17CECF" w14:textId="133AF5A6" w:rsidR="00C97920" w:rsidRPr="00181F33" w:rsidRDefault="00176253" w:rsidP="00AF41EF">
            <w:pPr>
              <w:rPr>
                <w:rFonts w:cstheme="minorHAnsi"/>
                <w:sz w:val="20"/>
                <w:szCs w:val="20"/>
              </w:rPr>
            </w:pPr>
            <w:r w:rsidRPr="00181F33">
              <w:rPr>
                <w:rFonts w:cstheme="minorHAnsi"/>
                <w:sz w:val="20"/>
                <w:szCs w:val="20"/>
              </w:rPr>
              <w:t>Week 1</w:t>
            </w:r>
            <w:r w:rsidR="0081628B" w:rsidRPr="00181F33">
              <w:rPr>
                <w:rFonts w:cstheme="minorHAnsi"/>
                <w:sz w:val="20"/>
                <w:szCs w:val="20"/>
              </w:rPr>
              <w:t>4</w:t>
            </w:r>
          </w:p>
        </w:tc>
        <w:tc>
          <w:tcPr>
            <w:tcW w:w="850" w:type="dxa"/>
          </w:tcPr>
          <w:p w14:paraId="52703AAD" w14:textId="77777777" w:rsidR="000E743E" w:rsidRPr="00181F33" w:rsidRDefault="000E743E" w:rsidP="00DF5E73">
            <w:pPr>
              <w:jc w:val="center"/>
              <w:rPr>
                <w:rFonts w:cstheme="minorHAnsi"/>
                <w:sz w:val="20"/>
                <w:szCs w:val="20"/>
              </w:rPr>
            </w:pPr>
          </w:p>
          <w:p w14:paraId="42137E7F" w14:textId="73329C60" w:rsidR="00163574" w:rsidRPr="00181F33" w:rsidRDefault="00AA52C9" w:rsidP="00DF5E73">
            <w:pPr>
              <w:jc w:val="center"/>
              <w:rPr>
                <w:rFonts w:cstheme="minorHAnsi"/>
                <w:sz w:val="20"/>
                <w:szCs w:val="20"/>
              </w:rPr>
            </w:pPr>
            <w:r w:rsidRPr="00181F33">
              <w:rPr>
                <w:rFonts w:cstheme="minorHAnsi"/>
                <w:sz w:val="20"/>
                <w:szCs w:val="20"/>
              </w:rPr>
              <w:t>4</w:t>
            </w:r>
          </w:p>
          <w:p w14:paraId="58B70A4E" w14:textId="39806543" w:rsidR="00163574" w:rsidRPr="00181F33" w:rsidRDefault="00AA52C9" w:rsidP="00DF5E73">
            <w:pPr>
              <w:jc w:val="center"/>
              <w:rPr>
                <w:rFonts w:cstheme="minorHAnsi"/>
                <w:sz w:val="20"/>
                <w:szCs w:val="20"/>
              </w:rPr>
            </w:pPr>
            <w:r w:rsidRPr="00181F33">
              <w:rPr>
                <w:rFonts w:cstheme="minorHAnsi"/>
                <w:sz w:val="20"/>
                <w:szCs w:val="20"/>
              </w:rPr>
              <w:t>4</w:t>
            </w:r>
          </w:p>
          <w:p w14:paraId="5B2D3405" w14:textId="209A7A0B" w:rsidR="00163574" w:rsidRPr="00181F33" w:rsidRDefault="00AA52C9" w:rsidP="00DF5E73">
            <w:pPr>
              <w:jc w:val="center"/>
              <w:rPr>
                <w:rFonts w:cstheme="minorHAnsi"/>
                <w:sz w:val="20"/>
                <w:szCs w:val="20"/>
              </w:rPr>
            </w:pPr>
            <w:r w:rsidRPr="00181F33">
              <w:rPr>
                <w:rFonts w:cstheme="minorHAnsi"/>
                <w:sz w:val="20"/>
                <w:szCs w:val="20"/>
              </w:rPr>
              <w:t>4</w:t>
            </w:r>
          </w:p>
          <w:p w14:paraId="1B54D059" w14:textId="77777777" w:rsidR="00163574" w:rsidRPr="00181F33" w:rsidRDefault="00163574" w:rsidP="00DF5E73">
            <w:pPr>
              <w:jc w:val="center"/>
              <w:rPr>
                <w:rFonts w:cstheme="minorHAnsi"/>
                <w:sz w:val="20"/>
                <w:szCs w:val="20"/>
              </w:rPr>
            </w:pPr>
          </w:p>
          <w:p w14:paraId="5C5B0072" w14:textId="52005772" w:rsidR="00AA52C9" w:rsidRPr="00181F33" w:rsidRDefault="00AA5B7B" w:rsidP="00DF5E73">
            <w:pPr>
              <w:jc w:val="center"/>
              <w:rPr>
                <w:rFonts w:cstheme="minorHAnsi"/>
                <w:sz w:val="20"/>
                <w:szCs w:val="20"/>
              </w:rPr>
            </w:pPr>
            <w:r w:rsidRPr="00181F33">
              <w:rPr>
                <w:rFonts w:cstheme="minorHAnsi"/>
                <w:sz w:val="20"/>
                <w:szCs w:val="20"/>
              </w:rPr>
              <w:t>13</w:t>
            </w:r>
          </w:p>
          <w:p w14:paraId="3A923B71" w14:textId="77777777" w:rsidR="00176253" w:rsidRPr="00181F33" w:rsidRDefault="00176253" w:rsidP="00DF5E73">
            <w:pPr>
              <w:jc w:val="center"/>
              <w:rPr>
                <w:rFonts w:cstheme="minorHAnsi"/>
                <w:sz w:val="20"/>
                <w:szCs w:val="20"/>
              </w:rPr>
            </w:pPr>
          </w:p>
          <w:p w14:paraId="19EBA7DF" w14:textId="01EB4A68" w:rsidR="0091586B" w:rsidRPr="00181F33" w:rsidRDefault="0091586B" w:rsidP="00DF5E73">
            <w:pPr>
              <w:jc w:val="center"/>
              <w:rPr>
                <w:rFonts w:cstheme="minorHAnsi"/>
                <w:sz w:val="20"/>
                <w:szCs w:val="20"/>
              </w:rPr>
            </w:pPr>
            <w:r w:rsidRPr="00181F33">
              <w:rPr>
                <w:rFonts w:cstheme="minorHAnsi"/>
                <w:sz w:val="20"/>
                <w:szCs w:val="20"/>
              </w:rPr>
              <w:t>OR</w:t>
            </w:r>
          </w:p>
          <w:p w14:paraId="631D25E3" w14:textId="77777777" w:rsidR="0091586B" w:rsidRPr="00181F33" w:rsidRDefault="0091586B" w:rsidP="00DF5E73">
            <w:pPr>
              <w:jc w:val="center"/>
              <w:rPr>
                <w:rFonts w:cstheme="minorHAnsi"/>
                <w:sz w:val="20"/>
                <w:szCs w:val="20"/>
              </w:rPr>
            </w:pPr>
            <w:r w:rsidRPr="00181F33">
              <w:rPr>
                <w:rFonts w:cstheme="minorHAnsi"/>
                <w:sz w:val="20"/>
                <w:szCs w:val="20"/>
              </w:rPr>
              <w:t>4</w:t>
            </w:r>
          </w:p>
          <w:p w14:paraId="6CC56E4D" w14:textId="77777777" w:rsidR="0091586B" w:rsidRPr="00181F33" w:rsidRDefault="0091586B" w:rsidP="00DF5E73">
            <w:pPr>
              <w:jc w:val="center"/>
              <w:rPr>
                <w:rFonts w:cstheme="minorHAnsi"/>
                <w:sz w:val="20"/>
                <w:szCs w:val="20"/>
              </w:rPr>
            </w:pPr>
            <w:r w:rsidRPr="00181F33">
              <w:rPr>
                <w:rFonts w:cstheme="minorHAnsi"/>
                <w:sz w:val="20"/>
                <w:szCs w:val="20"/>
              </w:rPr>
              <w:t>4</w:t>
            </w:r>
          </w:p>
          <w:p w14:paraId="0D6B6B61" w14:textId="77777777" w:rsidR="00C97920" w:rsidRPr="00181F33" w:rsidRDefault="00C97920" w:rsidP="00DF5E73">
            <w:pPr>
              <w:jc w:val="center"/>
              <w:rPr>
                <w:rFonts w:cstheme="minorHAnsi"/>
                <w:sz w:val="20"/>
                <w:szCs w:val="20"/>
              </w:rPr>
            </w:pPr>
            <w:r w:rsidRPr="00181F33">
              <w:rPr>
                <w:rFonts w:cstheme="minorHAnsi"/>
                <w:sz w:val="20"/>
                <w:szCs w:val="20"/>
              </w:rPr>
              <w:t>4</w:t>
            </w:r>
          </w:p>
          <w:p w14:paraId="3E8F21DA" w14:textId="77777777" w:rsidR="002D175D" w:rsidRPr="00181F33" w:rsidRDefault="002D175D" w:rsidP="00DF5E73">
            <w:pPr>
              <w:jc w:val="center"/>
              <w:rPr>
                <w:rFonts w:cstheme="minorHAnsi"/>
                <w:sz w:val="20"/>
                <w:szCs w:val="20"/>
              </w:rPr>
            </w:pPr>
          </w:p>
          <w:p w14:paraId="2865AAED" w14:textId="3F878D67" w:rsidR="00C97920" w:rsidRPr="00181F33" w:rsidRDefault="005E772B" w:rsidP="00DF5E73">
            <w:pPr>
              <w:jc w:val="center"/>
              <w:rPr>
                <w:rFonts w:cstheme="minorHAnsi"/>
                <w:sz w:val="20"/>
                <w:szCs w:val="20"/>
              </w:rPr>
            </w:pPr>
            <w:r w:rsidRPr="00181F33" w:rsidDel="00AA5B7B">
              <w:rPr>
                <w:rFonts w:cstheme="minorHAnsi"/>
                <w:sz w:val="20"/>
                <w:szCs w:val="20"/>
              </w:rPr>
              <w:t>18</w:t>
            </w:r>
          </w:p>
        </w:tc>
        <w:tc>
          <w:tcPr>
            <w:tcW w:w="1097" w:type="dxa"/>
            <w:shd w:val="clear" w:color="auto" w:fill="auto"/>
          </w:tcPr>
          <w:p w14:paraId="0DC62415" w14:textId="77777777" w:rsidR="000E743E" w:rsidRPr="00181F33" w:rsidRDefault="000E743E" w:rsidP="00DF5E73">
            <w:pPr>
              <w:jc w:val="center"/>
              <w:rPr>
                <w:rFonts w:cstheme="minorHAnsi"/>
                <w:sz w:val="20"/>
                <w:szCs w:val="20"/>
              </w:rPr>
            </w:pPr>
          </w:p>
          <w:p w14:paraId="0E7AEB43" w14:textId="77777777" w:rsidR="00163574" w:rsidRPr="00181F33" w:rsidRDefault="00163574" w:rsidP="00DF5E73">
            <w:pPr>
              <w:jc w:val="center"/>
              <w:rPr>
                <w:rFonts w:cstheme="minorHAnsi"/>
                <w:sz w:val="20"/>
                <w:szCs w:val="20"/>
              </w:rPr>
            </w:pPr>
          </w:p>
          <w:p w14:paraId="48D12951" w14:textId="77777777" w:rsidR="00D5254C" w:rsidRPr="00181F33" w:rsidRDefault="00D5254C" w:rsidP="00DF5E73">
            <w:pPr>
              <w:jc w:val="center"/>
              <w:rPr>
                <w:rFonts w:cstheme="minorHAnsi"/>
                <w:sz w:val="20"/>
                <w:szCs w:val="20"/>
              </w:rPr>
            </w:pPr>
          </w:p>
          <w:p w14:paraId="5850CFB3" w14:textId="77777777" w:rsidR="00D5254C" w:rsidRPr="00181F33" w:rsidRDefault="00D5254C" w:rsidP="00DF5E73">
            <w:pPr>
              <w:jc w:val="center"/>
              <w:rPr>
                <w:rFonts w:cstheme="minorHAnsi"/>
                <w:sz w:val="20"/>
                <w:szCs w:val="20"/>
              </w:rPr>
            </w:pPr>
          </w:p>
          <w:p w14:paraId="500B7ACC" w14:textId="06584693" w:rsidR="00D5254C" w:rsidRPr="00181F33" w:rsidRDefault="00D5254C" w:rsidP="00DF5E73">
            <w:pPr>
              <w:jc w:val="center"/>
              <w:rPr>
                <w:rFonts w:cstheme="minorHAnsi"/>
                <w:sz w:val="20"/>
                <w:szCs w:val="20"/>
              </w:rPr>
            </w:pPr>
            <w:r w:rsidRPr="00181F33">
              <w:rPr>
                <w:rFonts w:cstheme="minorHAnsi"/>
                <w:sz w:val="20"/>
                <w:szCs w:val="20"/>
              </w:rPr>
              <w:t>Total</w:t>
            </w:r>
            <w:r w:rsidR="00482163" w:rsidRPr="00181F33">
              <w:rPr>
                <w:rFonts w:cstheme="minorHAnsi"/>
                <w:sz w:val="20"/>
                <w:szCs w:val="20"/>
              </w:rPr>
              <w:t xml:space="preserve"> 1A</w:t>
            </w:r>
          </w:p>
          <w:p w14:paraId="7FC10D45" w14:textId="2BF2EB44" w:rsidR="00D5254C" w:rsidRPr="00181F33" w:rsidRDefault="00D5254C" w:rsidP="00DF5E73">
            <w:pPr>
              <w:jc w:val="center"/>
              <w:rPr>
                <w:rFonts w:cstheme="minorHAnsi"/>
                <w:sz w:val="20"/>
                <w:szCs w:val="20"/>
              </w:rPr>
            </w:pPr>
            <w:r w:rsidRPr="00181F33" w:rsidDel="00AA5B7B">
              <w:rPr>
                <w:rFonts w:cstheme="minorHAnsi"/>
                <w:sz w:val="20"/>
                <w:szCs w:val="20"/>
              </w:rPr>
              <w:t>30</w:t>
            </w:r>
            <w:r w:rsidRPr="00181F33">
              <w:rPr>
                <w:rFonts w:cstheme="minorHAnsi"/>
                <w:sz w:val="20"/>
                <w:szCs w:val="20"/>
              </w:rPr>
              <w:t>%</w:t>
            </w:r>
          </w:p>
          <w:p w14:paraId="5077E1B7" w14:textId="77777777" w:rsidR="00176253" w:rsidRPr="00181F33" w:rsidRDefault="00176253" w:rsidP="00DF5E73">
            <w:pPr>
              <w:jc w:val="center"/>
              <w:rPr>
                <w:rFonts w:cstheme="minorHAnsi"/>
                <w:sz w:val="20"/>
                <w:szCs w:val="20"/>
              </w:rPr>
            </w:pPr>
          </w:p>
          <w:p w14:paraId="057D73B6" w14:textId="380FC7FC" w:rsidR="00482163" w:rsidRPr="00181F33" w:rsidRDefault="00482163" w:rsidP="00DF5E73">
            <w:pPr>
              <w:jc w:val="center"/>
              <w:rPr>
                <w:rFonts w:cstheme="minorHAnsi"/>
                <w:sz w:val="20"/>
                <w:szCs w:val="20"/>
              </w:rPr>
            </w:pPr>
            <w:r w:rsidRPr="00181F33">
              <w:rPr>
                <w:rFonts w:cstheme="minorHAnsi"/>
                <w:sz w:val="20"/>
                <w:szCs w:val="20"/>
              </w:rPr>
              <w:t>OR</w:t>
            </w:r>
          </w:p>
          <w:p w14:paraId="47F79EF5" w14:textId="77777777" w:rsidR="004C2E98" w:rsidRPr="00181F33" w:rsidRDefault="004C2E98" w:rsidP="00DF5E73">
            <w:pPr>
              <w:jc w:val="center"/>
              <w:rPr>
                <w:rFonts w:cstheme="minorHAnsi"/>
                <w:sz w:val="20"/>
                <w:szCs w:val="20"/>
              </w:rPr>
            </w:pPr>
          </w:p>
          <w:p w14:paraId="08E7C1EE" w14:textId="77777777" w:rsidR="004C2E98" w:rsidRPr="00181F33" w:rsidRDefault="004C2E98" w:rsidP="00DF5E73">
            <w:pPr>
              <w:jc w:val="center"/>
              <w:rPr>
                <w:rFonts w:cstheme="minorHAnsi"/>
                <w:sz w:val="20"/>
                <w:szCs w:val="20"/>
              </w:rPr>
            </w:pPr>
          </w:p>
          <w:p w14:paraId="4273EA4C" w14:textId="77777777" w:rsidR="004C2E98" w:rsidRPr="00181F33" w:rsidRDefault="004C2E98" w:rsidP="00DF5E73">
            <w:pPr>
              <w:jc w:val="center"/>
              <w:rPr>
                <w:rFonts w:cstheme="minorHAnsi"/>
                <w:sz w:val="20"/>
                <w:szCs w:val="20"/>
              </w:rPr>
            </w:pPr>
          </w:p>
          <w:p w14:paraId="63180C70" w14:textId="57EBD108" w:rsidR="004C2E98" w:rsidRPr="00181F33" w:rsidRDefault="005E772B" w:rsidP="00DF5E73">
            <w:pPr>
              <w:jc w:val="center"/>
              <w:rPr>
                <w:rFonts w:cstheme="minorHAnsi"/>
                <w:sz w:val="20"/>
                <w:szCs w:val="20"/>
              </w:rPr>
            </w:pPr>
            <w:r w:rsidRPr="00181F33">
              <w:rPr>
                <w:rFonts w:cstheme="minorHAnsi"/>
                <w:sz w:val="20"/>
                <w:szCs w:val="20"/>
              </w:rPr>
              <w:t>Total 1b</w:t>
            </w:r>
          </w:p>
          <w:p w14:paraId="5F5B03C3" w14:textId="3A825CB4" w:rsidR="004C2E98" w:rsidRPr="00181F33" w:rsidRDefault="005E772B" w:rsidP="00DF5E73">
            <w:pPr>
              <w:jc w:val="center"/>
              <w:rPr>
                <w:rFonts w:cstheme="minorHAnsi"/>
                <w:sz w:val="20"/>
                <w:szCs w:val="20"/>
              </w:rPr>
            </w:pPr>
            <w:r w:rsidRPr="00181F33" w:rsidDel="00AA5B7B">
              <w:rPr>
                <w:rFonts w:cstheme="minorHAnsi"/>
                <w:sz w:val="20"/>
                <w:szCs w:val="20"/>
              </w:rPr>
              <w:t>30</w:t>
            </w:r>
            <w:r w:rsidRPr="00181F33">
              <w:rPr>
                <w:rFonts w:cstheme="minorHAnsi"/>
                <w:sz w:val="20"/>
                <w:szCs w:val="20"/>
              </w:rPr>
              <w:t>%</w:t>
            </w:r>
          </w:p>
        </w:tc>
      </w:tr>
      <w:tr w:rsidR="005E772B" w:rsidRPr="00181F33" w14:paraId="456CE523" w14:textId="77777777" w:rsidTr="00A1157B">
        <w:tc>
          <w:tcPr>
            <w:tcW w:w="2550" w:type="dxa"/>
            <w:shd w:val="clear" w:color="auto" w:fill="auto"/>
          </w:tcPr>
          <w:p w14:paraId="312EFE67" w14:textId="588DC3AE" w:rsidR="005E772B" w:rsidRPr="00181F33" w:rsidRDefault="00FE65A1" w:rsidP="00070A95">
            <w:pPr>
              <w:rPr>
                <w:rFonts w:cstheme="minorHAnsi"/>
                <w:sz w:val="20"/>
                <w:szCs w:val="20"/>
              </w:rPr>
            </w:pPr>
            <w:r w:rsidRPr="00181F33">
              <w:rPr>
                <w:rFonts w:cstheme="minorHAnsi"/>
                <w:sz w:val="20"/>
                <w:szCs w:val="20"/>
              </w:rPr>
              <w:t xml:space="preserve">Project 2 </w:t>
            </w:r>
            <w:r w:rsidR="003A0329" w:rsidRPr="00181F33">
              <w:rPr>
                <w:rFonts w:cstheme="minorHAnsi"/>
                <w:sz w:val="20"/>
                <w:szCs w:val="20"/>
              </w:rPr>
              <w:t>Urban Poor Faith Community Processes</w:t>
            </w:r>
          </w:p>
        </w:tc>
        <w:tc>
          <w:tcPr>
            <w:tcW w:w="2538" w:type="dxa"/>
          </w:tcPr>
          <w:p w14:paraId="36DF85B3" w14:textId="3CDA48C2" w:rsidR="005E772B" w:rsidRPr="00181F33" w:rsidRDefault="00E168FE" w:rsidP="00070A95">
            <w:pPr>
              <w:rPr>
                <w:rFonts w:cstheme="minorHAnsi"/>
                <w:sz w:val="20"/>
                <w:szCs w:val="20"/>
              </w:rPr>
            </w:pPr>
            <w:r w:rsidRPr="00181F33">
              <w:rPr>
                <w:rFonts w:cstheme="minorHAnsi"/>
                <w:sz w:val="20"/>
                <w:szCs w:val="20"/>
              </w:rPr>
              <w:t xml:space="preserve">Comparison </w:t>
            </w:r>
            <w:r w:rsidR="00C8386F" w:rsidRPr="00181F33">
              <w:rPr>
                <w:rFonts w:cstheme="minorHAnsi"/>
                <w:sz w:val="20"/>
                <w:szCs w:val="20"/>
              </w:rPr>
              <w:t>– Shape of Church</w:t>
            </w:r>
          </w:p>
          <w:p w14:paraId="4A8405CC" w14:textId="77777777" w:rsidR="0079560B" w:rsidRPr="00181F33" w:rsidRDefault="0079560B" w:rsidP="00070A95">
            <w:pPr>
              <w:rPr>
                <w:rFonts w:cstheme="minorHAnsi"/>
                <w:sz w:val="20"/>
                <w:szCs w:val="20"/>
              </w:rPr>
            </w:pPr>
          </w:p>
          <w:p w14:paraId="1D260CAD" w14:textId="29D7215B" w:rsidR="0079560B" w:rsidRPr="00181F33" w:rsidRDefault="0079560B" w:rsidP="00070A95">
            <w:pPr>
              <w:rPr>
                <w:rFonts w:cstheme="minorHAnsi"/>
                <w:sz w:val="20"/>
                <w:szCs w:val="20"/>
              </w:rPr>
            </w:pPr>
            <w:r w:rsidRPr="00181F33">
              <w:rPr>
                <w:rFonts w:cstheme="minorHAnsi"/>
                <w:sz w:val="20"/>
                <w:szCs w:val="20"/>
              </w:rPr>
              <w:t xml:space="preserve">Discussion – </w:t>
            </w:r>
            <w:proofErr w:type="gramStart"/>
            <w:r w:rsidRPr="00181F33">
              <w:rPr>
                <w:rFonts w:cstheme="minorHAnsi"/>
                <w:sz w:val="20"/>
                <w:szCs w:val="20"/>
              </w:rPr>
              <w:t>Story-Telling</w:t>
            </w:r>
            <w:proofErr w:type="gramEnd"/>
            <w:r w:rsidRPr="00181F33">
              <w:rPr>
                <w:rFonts w:cstheme="minorHAnsi"/>
                <w:sz w:val="20"/>
                <w:szCs w:val="20"/>
              </w:rPr>
              <w:t xml:space="preserve"> &amp; </w:t>
            </w:r>
            <w:r w:rsidR="008C34CE" w:rsidRPr="00181F33">
              <w:rPr>
                <w:rFonts w:cstheme="minorHAnsi"/>
                <w:sz w:val="20"/>
                <w:szCs w:val="20"/>
              </w:rPr>
              <w:t>Church in Poverty Culture</w:t>
            </w:r>
          </w:p>
          <w:p w14:paraId="3D27643E" w14:textId="2B3D839A" w:rsidR="008C34CE" w:rsidRPr="00181F33" w:rsidRDefault="008C34CE" w:rsidP="00070A95">
            <w:pPr>
              <w:rPr>
                <w:rFonts w:cstheme="minorHAnsi"/>
                <w:sz w:val="20"/>
                <w:szCs w:val="20"/>
              </w:rPr>
            </w:pPr>
          </w:p>
          <w:p w14:paraId="793DA25E" w14:textId="76E3B115" w:rsidR="008C34CE" w:rsidRPr="00181F33" w:rsidRDefault="008C34CE" w:rsidP="008C34CE">
            <w:pPr>
              <w:rPr>
                <w:rFonts w:cstheme="minorHAnsi"/>
                <w:sz w:val="20"/>
                <w:szCs w:val="20"/>
              </w:rPr>
            </w:pPr>
            <w:r w:rsidRPr="00181F33">
              <w:rPr>
                <w:rFonts w:cstheme="minorHAnsi"/>
                <w:sz w:val="20"/>
                <w:szCs w:val="20"/>
              </w:rPr>
              <w:t>80-Step Project Plan Modified</w:t>
            </w:r>
          </w:p>
          <w:p w14:paraId="180D7D2D" w14:textId="200BD557" w:rsidR="00DE25C8" w:rsidRPr="00181F33" w:rsidRDefault="00DE25C8" w:rsidP="008C34CE">
            <w:pPr>
              <w:rPr>
                <w:rFonts w:cstheme="minorHAnsi"/>
                <w:sz w:val="20"/>
                <w:szCs w:val="20"/>
              </w:rPr>
            </w:pPr>
            <w:r w:rsidRPr="00181F33">
              <w:rPr>
                <w:rFonts w:cstheme="minorHAnsi"/>
                <w:sz w:val="20"/>
                <w:szCs w:val="20"/>
              </w:rPr>
              <w:t>Work Plan - Entrance</w:t>
            </w:r>
          </w:p>
          <w:p w14:paraId="71EE860E" w14:textId="77777777" w:rsidR="008C34CE" w:rsidRPr="00181F33" w:rsidRDefault="008C34CE" w:rsidP="00070A95">
            <w:pPr>
              <w:rPr>
                <w:rFonts w:cstheme="minorHAnsi"/>
                <w:sz w:val="20"/>
                <w:szCs w:val="20"/>
              </w:rPr>
            </w:pPr>
          </w:p>
          <w:p w14:paraId="237BCB1E" w14:textId="77777777" w:rsidR="00C313E2" w:rsidRPr="00181F33" w:rsidRDefault="00C313E2" w:rsidP="00C313E2">
            <w:pPr>
              <w:rPr>
                <w:rFonts w:cstheme="minorHAnsi"/>
                <w:sz w:val="20"/>
                <w:szCs w:val="20"/>
              </w:rPr>
            </w:pPr>
            <w:r w:rsidRPr="00181F33">
              <w:rPr>
                <w:rFonts w:cstheme="minorHAnsi"/>
                <w:sz w:val="20"/>
                <w:szCs w:val="20"/>
              </w:rPr>
              <w:t>Work Plan – Four Seasons</w:t>
            </w:r>
          </w:p>
          <w:p w14:paraId="2EDEE134" w14:textId="6BD4783E" w:rsidR="00645503" w:rsidRPr="00181F33" w:rsidRDefault="00645503" w:rsidP="00070A95">
            <w:pPr>
              <w:rPr>
                <w:rFonts w:cstheme="minorHAnsi"/>
                <w:sz w:val="20"/>
                <w:szCs w:val="20"/>
              </w:rPr>
            </w:pPr>
          </w:p>
          <w:p w14:paraId="5115DB28" w14:textId="5EACDC7C" w:rsidR="00C313E2" w:rsidRPr="00181F33" w:rsidRDefault="00C313E2" w:rsidP="00070A95">
            <w:pPr>
              <w:rPr>
                <w:rFonts w:cstheme="minorHAnsi"/>
                <w:sz w:val="20"/>
                <w:szCs w:val="20"/>
              </w:rPr>
            </w:pPr>
            <w:r w:rsidRPr="00181F33">
              <w:rPr>
                <w:rFonts w:cstheme="minorHAnsi"/>
                <w:sz w:val="20"/>
                <w:szCs w:val="20"/>
              </w:rPr>
              <w:t>Cell Group Principles</w:t>
            </w:r>
          </w:p>
          <w:p w14:paraId="28935F89" w14:textId="77777777" w:rsidR="0027114E" w:rsidRPr="00181F33" w:rsidRDefault="0027114E" w:rsidP="00070A95">
            <w:pPr>
              <w:rPr>
                <w:rFonts w:cstheme="minorHAnsi"/>
                <w:sz w:val="20"/>
                <w:szCs w:val="20"/>
              </w:rPr>
            </w:pPr>
          </w:p>
          <w:p w14:paraId="162173AE" w14:textId="22185A10" w:rsidR="009B110B" w:rsidRPr="00181F33" w:rsidRDefault="009B110B" w:rsidP="00070A95">
            <w:pPr>
              <w:rPr>
                <w:rFonts w:cstheme="minorHAnsi"/>
                <w:sz w:val="20"/>
                <w:szCs w:val="20"/>
              </w:rPr>
            </w:pPr>
            <w:r w:rsidRPr="00181F33">
              <w:rPr>
                <w:rFonts w:cstheme="minorHAnsi"/>
                <w:sz w:val="20"/>
                <w:szCs w:val="20"/>
              </w:rPr>
              <w:t>Teaching topics for 4 Seasons</w:t>
            </w:r>
          </w:p>
          <w:p w14:paraId="1B43EECF" w14:textId="182D2A42" w:rsidR="00BD3286" w:rsidRPr="00181F33" w:rsidRDefault="00BD3286" w:rsidP="00070A95">
            <w:pPr>
              <w:rPr>
                <w:rFonts w:cstheme="minorHAnsi"/>
                <w:sz w:val="20"/>
                <w:szCs w:val="20"/>
              </w:rPr>
            </w:pPr>
          </w:p>
          <w:p w14:paraId="639A8157" w14:textId="77777777" w:rsidR="00645503" w:rsidRPr="00181F33" w:rsidRDefault="0071347D" w:rsidP="00070A95">
            <w:pPr>
              <w:rPr>
                <w:rFonts w:cstheme="minorHAnsi"/>
                <w:sz w:val="20"/>
                <w:szCs w:val="20"/>
              </w:rPr>
            </w:pPr>
            <w:r w:rsidRPr="00181F33">
              <w:rPr>
                <w:rFonts w:cstheme="minorHAnsi"/>
                <w:sz w:val="20"/>
                <w:szCs w:val="20"/>
              </w:rPr>
              <w:t>Integrated in Comm Dev Issues</w:t>
            </w:r>
          </w:p>
          <w:p w14:paraId="09347E22" w14:textId="77777777" w:rsidR="00112966" w:rsidRPr="00181F33" w:rsidRDefault="00112966" w:rsidP="00070A95">
            <w:pPr>
              <w:rPr>
                <w:rFonts w:cstheme="minorHAnsi"/>
                <w:sz w:val="20"/>
                <w:szCs w:val="20"/>
              </w:rPr>
            </w:pPr>
            <w:r w:rsidRPr="00181F33">
              <w:rPr>
                <w:rFonts w:cstheme="minorHAnsi"/>
                <w:sz w:val="20"/>
                <w:szCs w:val="20"/>
              </w:rPr>
              <w:t>Submit Project 2 Assignment</w:t>
            </w:r>
          </w:p>
          <w:p w14:paraId="11AEE771" w14:textId="77777777" w:rsidR="00112966" w:rsidRPr="00181F33" w:rsidRDefault="00112966" w:rsidP="00A1157B">
            <w:pPr>
              <w:rPr>
                <w:rFonts w:cstheme="minorHAnsi"/>
                <w:sz w:val="20"/>
                <w:szCs w:val="20"/>
              </w:rPr>
            </w:pPr>
          </w:p>
          <w:p w14:paraId="72E27807" w14:textId="43493A07" w:rsidR="00112966" w:rsidRPr="00181F33" w:rsidRDefault="00112966" w:rsidP="00070A95">
            <w:pPr>
              <w:rPr>
                <w:rFonts w:cstheme="minorHAnsi"/>
                <w:sz w:val="20"/>
                <w:szCs w:val="20"/>
              </w:rPr>
            </w:pPr>
            <w:r w:rsidRPr="00181F33">
              <w:rPr>
                <w:rFonts w:cstheme="minorHAnsi"/>
                <w:sz w:val="20"/>
                <w:szCs w:val="20"/>
              </w:rPr>
              <w:t xml:space="preserve">Presentation </w:t>
            </w:r>
            <w:proofErr w:type="gramStart"/>
            <w:r w:rsidR="00200444" w:rsidRPr="00181F33">
              <w:rPr>
                <w:rFonts w:cstheme="minorHAnsi"/>
                <w:sz w:val="20"/>
                <w:szCs w:val="20"/>
              </w:rPr>
              <w:t>over</w:t>
            </w:r>
            <w:r w:rsidRPr="00181F33">
              <w:rPr>
                <w:rFonts w:cstheme="minorHAnsi"/>
                <w:sz w:val="20"/>
                <w:szCs w:val="20"/>
              </w:rPr>
              <w:t xml:space="preserve">  Project</w:t>
            </w:r>
            <w:proofErr w:type="gramEnd"/>
            <w:r w:rsidRPr="00181F33">
              <w:rPr>
                <w:rFonts w:cstheme="minorHAnsi"/>
                <w:sz w:val="20"/>
                <w:szCs w:val="20"/>
              </w:rPr>
              <w:t xml:space="preserve"> 2</w:t>
            </w:r>
          </w:p>
        </w:tc>
        <w:tc>
          <w:tcPr>
            <w:tcW w:w="1985" w:type="dxa"/>
            <w:shd w:val="clear" w:color="auto" w:fill="auto"/>
          </w:tcPr>
          <w:p w14:paraId="1C1AD2E6" w14:textId="2624324F" w:rsidR="005E772B" w:rsidRPr="00181F33" w:rsidRDefault="00AB7ED1" w:rsidP="00070A95">
            <w:pPr>
              <w:rPr>
                <w:rFonts w:cstheme="minorHAnsi"/>
                <w:sz w:val="20"/>
                <w:szCs w:val="20"/>
              </w:rPr>
            </w:pPr>
            <w:r w:rsidRPr="00181F33">
              <w:rPr>
                <w:rFonts w:cstheme="minorHAnsi"/>
                <w:sz w:val="20"/>
                <w:szCs w:val="20"/>
              </w:rPr>
              <w:lastRenderedPageBreak/>
              <w:t>Week 2</w:t>
            </w:r>
          </w:p>
          <w:p w14:paraId="05620647" w14:textId="1C9788B8" w:rsidR="00766EC0" w:rsidRPr="00181F33" w:rsidRDefault="00766EC0" w:rsidP="00070A95">
            <w:pPr>
              <w:rPr>
                <w:rFonts w:cstheme="minorHAnsi"/>
                <w:sz w:val="20"/>
                <w:szCs w:val="20"/>
              </w:rPr>
            </w:pPr>
          </w:p>
          <w:p w14:paraId="7C64B3C9" w14:textId="1CFD09CB" w:rsidR="00766EC0" w:rsidRPr="00181F33" w:rsidRDefault="0079560B" w:rsidP="00070A95">
            <w:pPr>
              <w:rPr>
                <w:rFonts w:cstheme="minorHAnsi"/>
                <w:sz w:val="20"/>
                <w:szCs w:val="20"/>
              </w:rPr>
            </w:pPr>
            <w:r w:rsidRPr="00181F33">
              <w:rPr>
                <w:rFonts w:cstheme="minorHAnsi"/>
                <w:sz w:val="20"/>
                <w:szCs w:val="20"/>
              </w:rPr>
              <w:lastRenderedPageBreak/>
              <w:t>Week 3</w:t>
            </w:r>
          </w:p>
          <w:p w14:paraId="0BEA14B2" w14:textId="77777777" w:rsidR="00A70CC3" w:rsidRPr="00181F33" w:rsidRDefault="00A70CC3" w:rsidP="00070A95">
            <w:pPr>
              <w:rPr>
                <w:rFonts w:cstheme="minorHAnsi"/>
                <w:sz w:val="20"/>
                <w:szCs w:val="20"/>
              </w:rPr>
            </w:pPr>
          </w:p>
          <w:p w14:paraId="31CB0733" w14:textId="77777777" w:rsidR="00F24F86" w:rsidRPr="00181F33" w:rsidRDefault="00F24F86" w:rsidP="00070A95">
            <w:pPr>
              <w:rPr>
                <w:rFonts w:cstheme="minorHAnsi"/>
                <w:sz w:val="20"/>
                <w:szCs w:val="20"/>
              </w:rPr>
            </w:pPr>
          </w:p>
          <w:p w14:paraId="3DF612F6" w14:textId="307E384F" w:rsidR="00F24F86" w:rsidRPr="00181F33" w:rsidRDefault="008C34CE" w:rsidP="00070A95">
            <w:pPr>
              <w:rPr>
                <w:rFonts w:cstheme="minorHAnsi"/>
                <w:sz w:val="20"/>
                <w:szCs w:val="20"/>
              </w:rPr>
            </w:pPr>
            <w:r w:rsidRPr="00181F33">
              <w:rPr>
                <w:rFonts w:cstheme="minorHAnsi"/>
                <w:sz w:val="20"/>
                <w:szCs w:val="20"/>
              </w:rPr>
              <w:t>Week 5</w:t>
            </w:r>
          </w:p>
          <w:p w14:paraId="1DEEB2DE" w14:textId="77777777" w:rsidR="00E53B3D" w:rsidRPr="00181F33" w:rsidRDefault="00E53B3D" w:rsidP="00070A95">
            <w:pPr>
              <w:rPr>
                <w:rFonts w:cstheme="minorHAnsi"/>
                <w:sz w:val="20"/>
                <w:szCs w:val="20"/>
              </w:rPr>
            </w:pPr>
          </w:p>
          <w:p w14:paraId="7BA1E95B" w14:textId="77777777" w:rsidR="0027382A" w:rsidRPr="00181F33" w:rsidRDefault="0027382A" w:rsidP="00070A95">
            <w:pPr>
              <w:rPr>
                <w:rFonts w:cstheme="minorHAnsi"/>
                <w:sz w:val="20"/>
                <w:szCs w:val="20"/>
              </w:rPr>
            </w:pPr>
          </w:p>
          <w:p w14:paraId="22D6FF5E" w14:textId="77777777" w:rsidR="0027382A" w:rsidRPr="00181F33" w:rsidRDefault="009B110B" w:rsidP="00070A95">
            <w:pPr>
              <w:rPr>
                <w:rFonts w:cstheme="minorHAnsi"/>
                <w:sz w:val="20"/>
                <w:szCs w:val="20"/>
              </w:rPr>
            </w:pPr>
            <w:r w:rsidRPr="00181F33">
              <w:rPr>
                <w:rFonts w:cstheme="minorHAnsi"/>
                <w:sz w:val="20"/>
                <w:szCs w:val="20"/>
              </w:rPr>
              <w:t xml:space="preserve">Week </w:t>
            </w:r>
            <w:r w:rsidR="00BD3286" w:rsidRPr="00181F33">
              <w:rPr>
                <w:rFonts w:cstheme="minorHAnsi"/>
                <w:sz w:val="20"/>
                <w:szCs w:val="20"/>
              </w:rPr>
              <w:t>7</w:t>
            </w:r>
          </w:p>
          <w:p w14:paraId="467608E3" w14:textId="77777777" w:rsidR="00BD3286" w:rsidRPr="00181F33" w:rsidRDefault="00BD3286" w:rsidP="00070A95">
            <w:pPr>
              <w:rPr>
                <w:rFonts w:cstheme="minorHAnsi"/>
                <w:sz w:val="20"/>
                <w:szCs w:val="20"/>
              </w:rPr>
            </w:pPr>
          </w:p>
          <w:p w14:paraId="0E7D4B9C" w14:textId="38C4C01F" w:rsidR="00BD3286" w:rsidRPr="00181F33" w:rsidRDefault="00BD3286" w:rsidP="00070A95">
            <w:pPr>
              <w:rPr>
                <w:rFonts w:cstheme="minorHAnsi"/>
                <w:sz w:val="20"/>
                <w:szCs w:val="20"/>
              </w:rPr>
            </w:pPr>
            <w:r w:rsidRPr="00181F33">
              <w:rPr>
                <w:rFonts w:cstheme="minorHAnsi"/>
                <w:sz w:val="20"/>
                <w:szCs w:val="20"/>
              </w:rPr>
              <w:t xml:space="preserve">Week 8 </w:t>
            </w:r>
          </w:p>
          <w:p w14:paraId="28BC40C7" w14:textId="77777777" w:rsidR="0071347D" w:rsidRPr="00181F33" w:rsidRDefault="0071347D" w:rsidP="00070A95">
            <w:pPr>
              <w:rPr>
                <w:rFonts w:cstheme="minorHAnsi"/>
                <w:sz w:val="20"/>
                <w:szCs w:val="20"/>
              </w:rPr>
            </w:pPr>
          </w:p>
          <w:p w14:paraId="05C6EA6D" w14:textId="6110539C" w:rsidR="0071347D" w:rsidRPr="00181F33" w:rsidRDefault="0027114E" w:rsidP="00070A95">
            <w:pPr>
              <w:rPr>
                <w:rFonts w:cstheme="minorHAnsi"/>
                <w:sz w:val="20"/>
                <w:szCs w:val="20"/>
              </w:rPr>
            </w:pPr>
            <w:proofErr w:type="gramStart"/>
            <w:r w:rsidRPr="00181F33">
              <w:rPr>
                <w:rFonts w:cstheme="minorHAnsi"/>
                <w:sz w:val="20"/>
                <w:szCs w:val="20"/>
              </w:rPr>
              <w:t>Week</w:t>
            </w:r>
            <w:r w:rsidR="00282569" w:rsidRPr="00181F33">
              <w:rPr>
                <w:rFonts w:cstheme="minorHAnsi"/>
                <w:sz w:val="20"/>
                <w:szCs w:val="20"/>
              </w:rPr>
              <w:t xml:space="preserve"> </w:t>
            </w:r>
            <w:r w:rsidRPr="00181F33">
              <w:rPr>
                <w:rFonts w:cstheme="minorHAnsi"/>
                <w:sz w:val="20"/>
                <w:szCs w:val="20"/>
              </w:rPr>
              <w:t xml:space="preserve"> 9</w:t>
            </w:r>
            <w:proofErr w:type="gramEnd"/>
          </w:p>
          <w:p w14:paraId="5D3574A2" w14:textId="75C926C2" w:rsidR="00200444" w:rsidRPr="00181F33" w:rsidRDefault="0071347D" w:rsidP="00200444">
            <w:pPr>
              <w:rPr>
                <w:rFonts w:cstheme="minorHAnsi"/>
                <w:sz w:val="20"/>
                <w:szCs w:val="20"/>
              </w:rPr>
            </w:pPr>
            <w:r w:rsidRPr="00181F33">
              <w:rPr>
                <w:rFonts w:cstheme="minorHAnsi"/>
                <w:sz w:val="20"/>
                <w:szCs w:val="20"/>
              </w:rPr>
              <w:t xml:space="preserve">Week </w:t>
            </w:r>
            <w:r w:rsidR="007D6F5A" w:rsidRPr="00181F33">
              <w:rPr>
                <w:rFonts w:cstheme="minorHAnsi"/>
                <w:sz w:val="20"/>
                <w:szCs w:val="20"/>
              </w:rPr>
              <w:t>13</w:t>
            </w:r>
          </w:p>
          <w:p w14:paraId="2CD7B947" w14:textId="77777777" w:rsidR="00200444" w:rsidRPr="00181F33" w:rsidRDefault="00200444" w:rsidP="00200444">
            <w:pPr>
              <w:rPr>
                <w:rFonts w:cstheme="minorHAnsi"/>
                <w:sz w:val="20"/>
                <w:szCs w:val="20"/>
              </w:rPr>
            </w:pPr>
          </w:p>
          <w:p w14:paraId="6D7056B2" w14:textId="77777777" w:rsidR="00200444" w:rsidRPr="00181F33" w:rsidRDefault="00200444" w:rsidP="00200444">
            <w:pPr>
              <w:rPr>
                <w:rFonts w:cstheme="minorHAnsi"/>
                <w:sz w:val="20"/>
                <w:szCs w:val="20"/>
              </w:rPr>
            </w:pPr>
          </w:p>
          <w:p w14:paraId="752390BD" w14:textId="772B0DB6" w:rsidR="00200444" w:rsidRPr="00181F33" w:rsidRDefault="00EB2424" w:rsidP="00951516">
            <w:pPr>
              <w:rPr>
                <w:rFonts w:cstheme="minorHAnsi"/>
                <w:sz w:val="20"/>
                <w:szCs w:val="20"/>
              </w:rPr>
            </w:pPr>
            <w:r w:rsidRPr="00181F33">
              <w:rPr>
                <w:rFonts w:cstheme="minorHAnsi"/>
                <w:sz w:val="20"/>
                <w:szCs w:val="20"/>
              </w:rPr>
              <w:t xml:space="preserve">Week </w:t>
            </w:r>
            <w:r w:rsidR="007D6F5A" w:rsidRPr="00181F33">
              <w:rPr>
                <w:rFonts w:cstheme="minorHAnsi"/>
                <w:sz w:val="20"/>
                <w:szCs w:val="20"/>
              </w:rPr>
              <w:t>14</w:t>
            </w:r>
          </w:p>
        </w:tc>
        <w:tc>
          <w:tcPr>
            <w:tcW w:w="850" w:type="dxa"/>
          </w:tcPr>
          <w:p w14:paraId="16494F85" w14:textId="77777777" w:rsidR="005E772B" w:rsidRPr="00181F33" w:rsidRDefault="00C8386F" w:rsidP="00DF5E73">
            <w:pPr>
              <w:jc w:val="center"/>
              <w:rPr>
                <w:rFonts w:cstheme="minorHAnsi"/>
                <w:sz w:val="20"/>
                <w:szCs w:val="20"/>
              </w:rPr>
            </w:pPr>
            <w:r w:rsidRPr="00181F33">
              <w:rPr>
                <w:rFonts w:cstheme="minorHAnsi"/>
                <w:sz w:val="20"/>
                <w:szCs w:val="20"/>
              </w:rPr>
              <w:lastRenderedPageBreak/>
              <w:t>2</w:t>
            </w:r>
          </w:p>
          <w:p w14:paraId="6100FC8F" w14:textId="77777777" w:rsidR="00672144" w:rsidRPr="00181F33" w:rsidRDefault="00672144" w:rsidP="00DF5E73">
            <w:pPr>
              <w:jc w:val="center"/>
              <w:rPr>
                <w:rFonts w:cstheme="minorHAnsi"/>
                <w:sz w:val="20"/>
                <w:szCs w:val="20"/>
              </w:rPr>
            </w:pPr>
          </w:p>
          <w:p w14:paraId="135B3244" w14:textId="5B4C6E63" w:rsidR="00166B9A" w:rsidRPr="00181F33" w:rsidRDefault="00166B9A" w:rsidP="00DF5E73">
            <w:pPr>
              <w:jc w:val="center"/>
              <w:rPr>
                <w:rFonts w:cstheme="minorHAnsi"/>
                <w:sz w:val="20"/>
                <w:szCs w:val="20"/>
              </w:rPr>
            </w:pPr>
            <w:r w:rsidRPr="00181F33">
              <w:rPr>
                <w:rFonts w:cstheme="minorHAnsi"/>
                <w:sz w:val="20"/>
                <w:szCs w:val="20"/>
              </w:rPr>
              <w:lastRenderedPageBreak/>
              <w:t>Graded at end</w:t>
            </w:r>
          </w:p>
          <w:p w14:paraId="0259FF71" w14:textId="77777777" w:rsidR="00166B9A" w:rsidRPr="00181F33" w:rsidRDefault="00166B9A" w:rsidP="00DF5E73">
            <w:pPr>
              <w:jc w:val="center"/>
              <w:rPr>
                <w:rFonts w:cstheme="minorHAnsi"/>
                <w:sz w:val="20"/>
                <w:szCs w:val="20"/>
              </w:rPr>
            </w:pPr>
          </w:p>
          <w:p w14:paraId="0FB675DB" w14:textId="0C1B7BED" w:rsidR="00672144" w:rsidRPr="00181F33" w:rsidRDefault="00672144" w:rsidP="00DF5E73">
            <w:pPr>
              <w:jc w:val="center"/>
              <w:rPr>
                <w:rFonts w:cstheme="minorHAnsi"/>
                <w:sz w:val="20"/>
                <w:szCs w:val="20"/>
              </w:rPr>
            </w:pPr>
            <w:r w:rsidRPr="00181F33" w:rsidDel="007D7C70">
              <w:rPr>
                <w:rFonts w:cstheme="minorHAnsi"/>
                <w:sz w:val="20"/>
                <w:szCs w:val="20"/>
              </w:rPr>
              <w:t>3</w:t>
            </w:r>
          </w:p>
          <w:p w14:paraId="0B0960FD" w14:textId="156DF497" w:rsidR="00672144" w:rsidRPr="00181F33" w:rsidRDefault="00F24F86" w:rsidP="00DF5E73">
            <w:pPr>
              <w:jc w:val="center"/>
              <w:rPr>
                <w:rFonts w:cstheme="minorHAnsi"/>
                <w:sz w:val="20"/>
                <w:szCs w:val="20"/>
              </w:rPr>
            </w:pPr>
            <w:r w:rsidRPr="00181F33" w:rsidDel="007D7C70">
              <w:rPr>
                <w:rFonts w:cstheme="minorHAnsi"/>
                <w:sz w:val="20"/>
                <w:szCs w:val="20"/>
              </w:rPr>
              <w:t>3</w:t>
            </w:r>
          </w:p>
          <w:p w14:paraId="34B30007" w14:textId="77777777" w:rsidR="00E800C0" w:rsidRPr="00181F33" w:rsidRDefault="00E800C0" w:rsidP="00DF5E73">
            <w:pPr>
              <w:jc w:val="center"/>
              <w:rPr>
                <w:rFonts w:cstheme="minorHAnsi"/>
                <w:sz w:val="20"/>
                <w:szCs w:val="20"/>
              </w:rPr>
            </w:pPr>
          </w:p>
          <w:p w14:paraId="2B000D9D" w14:textId="364CEEE4" w:rsidR="00E800C0" w:rsidRPr="00181F33" w:rsidRDefault="00B11340" w:rsidP="00DF5E73">
            <w:pPr>
              <w:jc w:val="center"/>
              <w:rPr>
                <w:rFonts w:cstheme="minorHAnsi"/>
                <w:sz w:val="20"/>
                <w:szCs w:val="20"/>
              </w:rPr>
            </w:pPr>
            <w:r w:rsidRPr="00181F33">
              <w:rPr>
                <w:rFonts w:cstheme="minorHAnsi"/>
                <w:sz w:val="20"/>
                <w:szCs w:val="20"/>
              </w:rPr>
              <w:t>5</w:t>
            </w:r>
          </w:p>
          <w:p w14:paraId="5993E2B9" w14:textId="77777777" w:rsidR="00BD3286" w:rsidRPr="00181F33" w:rsidRDefault="00BD3286" w:rsidP="00DF5E73">
            <w:pPr>
              <w:jc w:val="center"/>
              <w:rPr>
                <w:rFonts w:cstheme="minorHAnsi"/>
                <w:sz w:val="20"/>
                <w:szCs w:val="20"/>
              </w:rPr>
            </w:pPr>
          </w:p>
          <w:p w14:paraId="67DE7871" w14:textId="1DDC59F6" w:rsidR="00BD3286" w:rsidRPr="00181F33" w:rsidRDefault="00480AEA" w:rsidP="00DF5E73">
            <w:pPr>
              <w:jc w:val="center"/>
              <w:rPr>
                <w:rFonts w:cstheme="minorHAnsi"/>
                <w:sz w:val="20"/>
                <w:szCs w:val="20"/>
              </w:rPr>
            </w:pPr>
            <w:r w:rsidRPr="00181F33">
              <w:rPr>
                <w:rFonts w:cstheme="minorHAnsi"/>
                <w:sz w:val="20"/>
                <w:szCs w:val="20"/>
              </w:rPr>
              <w:t>2</w:t>
            </w:r>
          </w:p>
          <w:p w14:paraId="2973E88B" w14:textId="77777777" w:rsidR="0027114E" w:rsidRPr="00181F33" w:rsidRDefault="0027114E" w:rsidP="00DF5E73">
            <w:pPr>
              <w:jc w:val="center"/>
              <w:rPr>
                <w:rFonts w:cstheme="minorHAnsi"/>
                <w:sz w:val="20"/>
                <w:szCs w:val="20"/>
              </w:rPr>
            </w:pPr>
          </w:p>
          <w:p w14:paraId="385335B4" w14:textId="570B3EBF" w:rsidR="0071347D" w:rsidRPr="00181F33" w:rsidRDefault="00480AEA" w:rsidP="00DF5E73">
            <w:pPr>
              <w:jc w:val="center"/>
              <w:rPr>
                <w:rFonts w:cstheme="minorHAnsi"/>
                <w:sz w:val="20"/>
                <w:szCs w:val="20"/>
              </w:rPr>
            </w:pPr>
            <w:r w:rsidRPr="00181F33">
              <w:rPr>
                <w:rFonts w:cstheme="minorHAnsi"/>
                <w:sz w:val="20"/>
                <w:szCs w:val="20"/>
              </w:rPr>
              <w:t>2</w:t>
            </w:r>
          </w:p>
          <w:p w14:paraId="12F63CE3" w14:textId="77777777" w:rsidR="0071347D" w:rsidRPr="00181F33" w:rsidRDefault="0071347D" w:rsidP="00DF5E73">
            <w:pPr>
              <w:jc w:val="center"/>
              <w:rPr>
                <w:rFonts w:cstheme="minorHAnsi"/>
                <w:sz w:val="20"/>
                <w:szCs w:val="20"/>
              </w:rPr>
            </w:pPr>
          </w:p>
          <w:p w14:paraId="08C203B8" w14:textId="0B9B98DF" w:rsidR="0071347D" w:rsidRPr="00181F33" w:rsidRDefault="00B11340" w:rsidP="00DF5E73">
            <w:pPr>
              <w:jc w:val="center"/>
              <w:rPr>
                <w:rFonts w:cstheme="minorHAnsi"/>
                <w:sz w:val="20"/>
                <w:szCs w:val="20"/>
              </w:rPr>
            </w:pPr>
            <w:r w:rsidRPr="00181F33">
              <w:rPr>
                <w:rFonts w:cstheme="minorHAnsi"/>
                <w:sz w:val="20"/>
                <w:szCs w:val="20"/>
              </w:rPr>
              <w:t>3</w:t>
            </w:r>
          </w:p>
          <w:p w14:paraId="25E4B09D" w14:textId="77777777" w:rsidR="008A39F6" w:rsidRPr="00181F33" w:rsidRDefault="008A39F6" w:rsidP="00DF5E73">
            <w:pPr>
              <w:jc w:val="center"/>
              <w:rPr>
                <w:rFonts w:cstheme="minorHAnsi"/>
                <w:sz w:val="20"/>
                <w:szCs w:val="20"/>
              </w:rPr>
            </w:pPr>
          </w:p>
          <w:p w14:paraId="4BD52E08" w14:textId="77777777" w:rsidR="00EB2424" w:rsidRPr="00181F33" w:rsidRDefault="00EB2424" w:rsidP="00DF5E73">
            <w:pPr>
              <w:jc w:val="center"/>
              <w:rPr>
                <w:rFonts w:cstheme="minorHAnsi"/>
                <w:sz w:val="20"/>
                <w:szCs w:val="20"/>
              </w:rPr>
            </w:pPr>
          </w:p>
          <w:p w14:paraId="70748796" w14:textId="124C661C" w:rsidR="00EB2424" w:rsidRPr="00181F33" w:rsidRDefault="00480AEA" w:rsidP="00DF5E73">
            <w:pPr>
              <w:jc w:val="center"/>
              <w:rPr>
                <w:rFonts w:cstheme="minorHAnsi"/>
                <w:sz w:val="20"/>
                <w:szCs w:val="20"/>
              </w:rPr>
            </w:pPr>
            <w:r w:rsidRPr="00181F33">
              <w:rPr>
                <w:rFonts w:cstheme="minorHAnsi"/>
                <w:sz w:val="20"/>
                <w:szCs w:val="20"/>
              </w:rPr>
              <w:t>10</w:t>
            </w:r>
          </w:p>
        </w:tc>
        <w:tc>
          <w:tcPr>
            <w:tcW w:w="1097" w:type="dxa"/>
            <w:shd w:val="clear" w:color="auto" w:fill="auto"/>
          </w:tcPr>
          <w:p w14:paraId="400312B1" w14:textId="77777777" w:rsidR="005E772B" w:rsidRPr="00181F33" w:rsidRDefault="005E772B" w:rsidP="00DF5E73">
            <w:pPr>
              <w:jc w:val="center"/>
              <w:rPr>
                <w:rFonts w:cstheme="minorHAnsi"/>
                <w:sz w:val="20"/>
                <w:szCs w:val="20"/>
              </w:rPr>
            </w:pPr>
          </w:p>
          <w:p w14:paraId="42BB36A0" w14:textId="77777777" w:rsidR="000B2E20" w:rsidRPr="00181F33" w:rsidRDefault="000B2E20" w:rsidP="00DF5E73">
            <w:pPr>
              <w:jc w:val="center"/>
              <w:rPr>
                <w:rFonts w:cstheme="minorHAnsi"/>
                <w:sz w:val="20"/>
                <w:szCs w:val="20"/>
              </w:rPr>
            </w:pPr>
          </w:p>
          <w:p w14:paraId="539D8F77" w14:textId="77777777" w:rsidR="000B2E20" w:rsidRPr="00181F33" w:rsidRDefault="000B2E20" w:rsidP="00DF5E73">
            <w:pPr>
              <w:jc w:val="center"/>
              <w:rPr>
                <w:rFonts w:cstheme="minorHAnsi"/>
                <w:sz w:val="20"/>
                <w:szCs w:val="20"/>
              </w:rPr>
            </w:pPr>
          </w:p>
          <w:p w14:paraId="2C88C8F2" w14:textId="77777777" w:rsidR="000B2E20" w:rsidRPr="00181F33" w:rsidRDefault="000B2E20" w:rsidP="00DF5E73">
            <w:pPr>
              <w:jc w:val="center"/>
              <w:rPr>
                <w:rFonts w:cstheme="minorHAnsi"/>
                <w:sz w:val="20"/>
                <w:szCs w:val="20"/>
              </w:rPr>
            </w:pPr>
          </w:p>
          <w:p w14:paraId="70CF751F" w14:textId="77777777" w:rsidR="000B2E20" w:rsidRPr="00181F33" w:rsidRDefault="000B2E20" w:rsidP="00DF5E73">
            <w:pPr>
              <w:jc w:val="center"/>
              <w:rPr>
                <w:rFonts w:cstheme="minorHAnsi"/>
                <w:sz w:val="20"/>
                <w:szCs w:val="20"/>
              </w:rPr>
            </w:pPr>
          </w:p>
          <w:p w14:paraId="11FC8670" w14:textId="77777777" w:rsidR="000B2E20" w:rsidRPr="00181F33" w:rsidRDefault="000B2E20" w:rsidP="00DF5E73">
            <w:pPr>
              <w:jc w:val="center"/>
              <w:rPr>
                <w:rFonts w:cstheme="minorHAnsi"/>
                <w:sz w:val="20"/>
                <w:szCs w:val="20"/>
              </w:rPr>
            </w:pPr>
          </w:p>
          <w:p w14:paraId="5E24F643" w14:textId="77777777" w:rsidR="000B2E20" w:rsidRPr="00181F33" w:rsidRDefault="000B2E20" w:rsidP="00DF5E73">
            <w:pPr>
              <w:jc w:val="center"/>
              <w:rPr>
                <w:rFonts w:cstheme="minorHAnsi"/>
                <w:sz w:val="20"/>
                <w:szCs w:val="20"/>
              </w:rPr>
            </w:pPr>
          </w:p>
          <w:p w14:paraId="1B6BDC02" w14:textId="77777777" w:rsidR="000B2E20" w:rsidRPr="00181F33" w:rsidRDefault="000B2E20" w:rsidP="00DF5E73">
            <w:pPr>
              <w:jc w:val="center"/>
              <w:rPr>
                <w:rFonts w:cstheme="minorHAnsi"/>
                <w:sz w:val="20"/>
                <w:szCs w:val="20"/>
              </w:rPr>
            </w:pPr>
          </w:p>
          <w:p w14:paraId="2CAF589F" w14:textId="77777777" w:rsidR="000B2E20" w:rsidRPr="00181F33" w:rsidRDefault="000B2E20" w:rsidP="00DF5E73">
            <w:pPr>
              <w:jc w:val="center"/>
              <w:rPr>
                <w:rFonts w:cstheme="minorHAnsi"/>
                <w:sz w:val="20"/>
                <w:szCs w:val="20"/>
              </w:rPr>
            </w:pPr>
          </w:p>
          <w:p w14:paraId="17A6DAB4" w14:textId="77777777" w:rsidR="000B2E20" w:rsidRPr="00181F33" w:rsidRDefault="000B2E20" w:rsidP="00DF5E73">
            <w:pPr>
              <w:jc w:val="center"/>
              <w:rPr>
                <w:rFonts w:cstheme="minorHAnsi"/>
                <w:sz w:val="20"/>
                <w:szCs w:val="20"/>
              </w:rPr>
            </w:pPr>
          </w:p>
          <w:p w14:paraId="42D65F09" w14:textId="77777777" w:rsidR="000B2E20" w:rsidRPr="00181F33" w:rsidRDefault="000B2E20" w:rsidP="00DF5E73">
            <w:pPr>
              <w:jc w:val="center"/>
              <w:rPr>
                <w:rFonts w:cstheme="minorHAnsi"/>
                <w:sz w:val="20"/>
                <w:szCs w:val="20"/>
              </w:rPr>
            </w:pPr>
          </w:p>
          <w:p w14:paraId="2BA9518D" w14:textId="77777777" w:rsidR="000B2E20" w:rsidRPr="00181F33" w:rsidRDefault="000B2E20" w:rsidP="00DF5E73">
            <w:pPr>
              <w:jc w:val="center"/>
              <w:rPr>
                <w:rFonts w:cstheme="minorHAnsi"/>
                <w:sz w:val="20"/>
                <w:szCs w:val="20"/>
              </w:rPr>
            </w:pPr>
          </w:p>
          <w:p w14:paraId="364223B2" w14:textId="77777777" w:rsidR="000B2E20" w:rsidRPr="00181F33" w:rsidRDefault="000B2E20" w:rsidP="00DF5E73">
            <w:pPr>
              <w:jc w:val="center"/>
              <w:rPr>
                <w:rFonts w:cstheme="minorHAnsi"/>
                <w:sz w:val="20"/>
                <w:szCs w:val="20"/>
              </w:rPr>
            </w:pPr>
          </w:p>
          <w:p w14:paraId="61860B23" w14:textId="77777777" w:rsidR="000B2E20" w:rsidRPr="00181F33" w:rsidRDefault="000B2E20" w:rsidP="00DF5E73">
            <w:pPr>
              <w:jc w:val="center"/>
              <w:rPr>
                <w:rFonts w:cstheme="minorHAnsi"/>
                <w:sz w:val="20"/>
                <w:szCs w:val="20"/>
              </w:rPr>
            </w:pPr>
          </w:p>
          <w:p w14:paraId="5F90DE03" w14:textId="77777777" w:rsidR="000B2E20" w:rsidRPr="00181F33" w:rsidRDefault="000B2E20" w:rsidP="00DF5E73">
            <w:pPr>
              <w:jc w:val="center"/>
              <w:rPr>
                <w:rFonts w:cstheme="minorHAnsi"/>
                <w:sz w:val="20"/>
                <w:szCs w:val="20"/>
              </w:rPr>
            </w:pPr>
          </w:p>
          <w:p w14:paraId="37114A44" w14:textId="77777777" w:rsidR="000B2E20" w:rsidRPr="00181F33" w:rsidRDefault="000B2E20" w:rsidP="00DF5E73">
            <w:pPr>
              <w:jc w:val="center"/>
              <w:rPr>
                <w:rFonts w:cstheme="minorHAnsi"/>
                <w:sz w:val="20"/>
                <w:szCs w:val="20"/>
              </w:rPr>
            </w:pPr>
            <w:r w:rsidRPr="00181F33">
              <w:rPr>
                <w:rFonts w:cstheme="minorHAnsi"/>
                <w:sz w:val="20"/>
                <w:szCs w:val="20"/>
              </w:rPr>
              <w:t>Total</w:t>
            </w:r>
          </w:p>
          <w:p w14:paraId="4182791B" w14:textId="361A8A49" w:rsidR="000B2E20" w:rsidRPr="00181F33" w:rsidRDefault="000B2E20" w:rsidP="00DF5E73">
            <w:pPr>
              <w:jc w:val="center"/>
              <w:rPr>
                <w:rFonts w:cstheme="minorHAnsi"/>
                <w:sz w:val="20"/>
                <w:szCs w:val="20"/>
              </w:rPr>
            </w:pPr>
            <w:r w:rsidRPr="00181F33">
              <w:rPr>
                <w:rFonts w:cstheme="minorHAnsi"/>
                <w:sz w:val="20"/>
                <w:szCs w:val="20"/>
              </w:rPr>
              <w:t>30%</w:t>
            </w:r>
          </w:p>
        </w:tc>
      </w:tr>
      <w:tr w:rsidR="003F13C4" w:rsidRPr="00181F33" w14:paraId="5D04D8EF" w14:textId="77777777" w:rsidTr="00A1157B">
        <w:tc>
          <w:tcPr>
            <w:tcW w:w="2550" w:type="dxa"/>
            <w:shd w:val="clear" w:color="auto" w:fill="auto"/>
          </w:tcPr>
          <w:p w14:paraId="6F36DC66" w14:textId="77777777" w:rsidR="003F13C4" w:rsidRPr="00181F33" w:rsidRDefault="00283364" w:rsidP="00070A95">
            <w:pPr>
              <w:rPr>
                <w:rFonts w:cstheme="minorHAnsi"/>
                <w:sz w:val="20"/>
                <w:szCs w:val="20"/>
              </w:rPr>
            </w:pPr>
            <w:r w:rsidRPr="00181F33">
              <w:rPr>
                <w:rFonts w:cstheme="minorHAnsi"/>
                <w:sz w:val="20"/>
                <w:szCs w:val="20"/>
              </w:rPr>
              <w:lastRenderedPageBreak/>
              <w:t>Project 3 Practicum</w:t>
            </w:r>
          </w:p>
          <w:p w14:paraId="760E7550" w14:textId="77777777" w:rsidR="007126B9" w:rsidRPr="00181F33" w:rsidRDefault="007126B9" w:rsidP="00070A95">
            <w:pPr>
              <w:rPr>
                <w:rFonts w:cstheme="minorHAnsi"/>
                <w:sz w:val="20"/>
                <w:szCs w:val="20"/>
              </w:rPr>
            </w:pPr>
            <w:r w:rsidRPr="00181F33">
              <w:rPr>
                <w:rFonts w:cstheme="minorHAnsi"/>
                <w:sz w:val="20"/>
                <w:szCs w:val="20"/>
              </w:rPr>
              <w:t>3-4 hours per week</w:t>
            </w:r>
          </w:p>
          <w:p w14:paraId="51BBA524" w14:textId="77777777" w:rsidR="006F5D78" w:rsidRPr="00181F33" w:rsidRDefault="006F5D78" w:rsidP="00070A95">
            <w:pPr>
              <w:rPr>
                <w:rFonts w:cstheme="minorHAnsi"/>
                <w:sz w:val="20"/>
                <w:szCs w:val="20"/>
              </w:rPr>
            </w:pPr>
          </w:p>
          <w:p w14:paraId="6D469F84" w14:textId="77777777" w:rsidR="006F5D78" w:rsidRPr="00181F33" w:rsidRDefault="006F5D78" w:rsidP="00070A95">
            <w:pPr>
              <w:rPr>
                <w:rFonts w:cstheme="minorHAnsi"/>
                <w:sz w:val="20"/>
                <w:szCs w:val="20"/>
              </w:rPr>
            </w:pPr>
            <w:r w:rsidRPr="00181F33">
              <w:rPr>
                <w:rFonts w:cstheme="minorHAnsi"/>
                <w:sz w:val="20"/>
                <w:szCs w:val="20"/>
              </w:rPr>
              <w:t>3.1 Church Expansion</w:t>
            </w:r>
          </w:p>
          <w:p w14:paraId="5367D4A8" w14:textId="77777777" w:rsidR="00F36122" w:rsidRPr="00181F33" w:rsidRDefault="00F36122" w:rsidP="00070A95">
            <w:pPr>
              <w:rPr>
                <w:rFonts w:cstheme="minorHAnsi"/>
                <w:sz w:val="20"/>
                <w:szCs w:val="20"/>
              </w:rPr>
            </w:pPr>
            <w:r w:rsidRPr="00181F33">
              <w:rPr>
                <w:rFonts w:cstheme="minorHAnsi"/>
                <w:sz w:val="20"/>
                <w:szCs w:val="20"/>
              </w:rPr>
              <w:t>3.2 Team Training</w:t>
            </w:r>
          </w:p>
          <w:p w14:paraId="175D5402" w14:textId="4FFD9BD8" w:rsidR="00F36122" w:rsidRPr="00181F33" w:rsidRDefault="00F36122" w:rsidP="00070A95">
            <w:pPr>
              <w:rPr>
                <w:rFonts w:cstheme="minorHAnsi"/>
                <w:sz w:val="20"/>
                <w:szCs w:val="20"/>
              </w:rPr>
            </w:pPr>
            <w:r w:rsidRPr="00181F33">
              <w:rPr>
                <w:rFonts w:cstheme="minorHAnsi"/>
                <w:sz w:val="20"/>
                <w:szCs w:val="20"/>
              </w:rPr>
              <w:t>3.3 Small Group Formation</w:t>
            </w:r>
          </w:p>
        </w:tc>
        <w:tc>
          <w:tcPr>
            <w:tcW w:w="2538" w:type="dxa"/>
          </w:tcPr>
          <w:p w14:paraId="024D53A4" w14:textId="7B50754F" w:rsidR="003F13C4" w:rsidRPr="00181F33" w:rsidRDefault="005105B1" w:rsidP="00070A95">
            <w:pPr>
              <w:rPr>
                <w:rFonts w:cstheme="minorHAnsi"/>
                <w:sz w:val="20"/>
                <w:szCs w:val="20"/>
              </w:rPr>
            </w:pPr>
            <w:r w:rsidRPr="00181F33">
              <w:rPr>
                <w:rFonts w:cstheme="minorHAnsi"/>
                <w:sz w:val="20"/>
                <w:szCs w:val="20"/>
              </w:rPr>
              <w:t>Confirm with Professor which option (3.1, 3.2, 3.3)</w:t>
            </w:r>
          </w:p>
          <w:p w14:paraId="58B15B1F" w14:textId="2701A52E" w:rsidR="00363F2A" w:rsidRPr="00181F33" w:rsidRDefault="00363F2A" w:rsidP="00070A95">
            <w:pPr>
              <w:rPr>
                <w:rFonts w:cstheme="minorHAnsi"/>
                <w:sz w:val="20"/>
                <w:szCs w:val="20"/>
              </w:rPr>
            </w:pPr>
          </w:p>
          <w:p w14:paraId="052AA54A" w14:textId="475A37EE" w:rsidR="00363F2A" w:rsidRPr="00181F33" w:rsidRDefault="004C12D3" w:rsidP="00070A95">
            <w:pPr>
              <w:rPr>
                <w:rFonts w:cstheme="minorHAnsi"/>
                <w:sz w:val="20"/>
                <w:szCs w:val="20"/>
              </w:rPr>
            </w:pPr>
            <w:r w:rsidRPr="00181F33">
              <w:rPr>
                <w:rFonts w:cstheme="minorHAnsi"/>
                <w:sz w:val="20"/>
                <w:szCs w:val="20"/>
              </w:rPr>
              <w:t>Team Plan (1 page)</w:t>
            </w:r>
          </w:p>
          <w:p w14:paraId="6B2071D0" w14:textId="56BB15EC" w:rsidR="004C12D3" w:rsidRPr="00181F33" w:rsidRDefault="004C12D3" w:rsidP="00070A95">
            <w:pPr>
              <w:rPr>
                <w:rFonts w:cstheme="minorHAnsi"/>
                <w:sz w:val="20"/>
                <w:szCs w:val="20"/>
              </w:rPr>
            </w:pPr>
          </w:p>
          <w:p w14:paraId="6244E529" w14:textId="11A1AE07" w:rsidR="004C12D3" w:rsidRPr="00181F33" w:rsidRDefault="00FD5048" w:rsidP="00070A95">
            <w:pPr>
              <w:rPr>
                <w:rFonts w:cstheme="minorHAnsi"/>
                <w:sz w:val="20"/>
                <w:szCs w:val="20"/>
              </w:rPr>
            </w:pPr>
            <w:r w:rsidRPr="00181F33">
              <w:rPr>
                <w:rFonts w:cstheme="minorHAnsi"/>
                <w:sz w:val="20"/>
                <w:szCs w:val="20"/>
              </w:rPr>
              <w:t>Report on Steps to Date</w:t>
            </w:r>
            <w:r w:rsidR="000F3A16" w:rsidRPr="00181F33">
              <w:rPr>
                <w:rFonts w:cstheme="minorHAnsi"/>
                <w:sz w:val="20"/>
                <w:szCs w:val="20"/>
              </w:rPr>
              <w:t xml:space="preserve"> and Progress</w:t>
            </w:r>
          </w:p>
          <w:p w14:paraId="3620808C" w14:textId="3DC02FEB" w:rsidR="0032022E" w:rsidRPr="00181F33" w:rsidRDefault="0032022E" w:rsidP="00070A95">
            <w:pPr>
              <w:rPr>
                <w:rFonts w:cstheme="minorHAnsi"/>
                <w:sz w:val="20"/>
                <w:szCs w:val="20"/>
              </w:rPr>
            </w:pPr>
          </w:p>
          <w:p w14:paraId="10FB0CFC" w14:textId="79D145E2" w:rsidR="00850E96" w:rsidRPr="00181F33" w:rsidRDefault="00D347CA" w:rsidP="00070A95">
            <w:pPr>
              <w:rPr>
                <w:rFonts w:cstheme="minorHAnsi"/>
                <w:sz w:val="20"/>
                <w:szCs w:val="20"/>
              </w:rPr>
            </w:pPr>
            <w:r w:rsidRPr="00181F33">
              <w:rPr>
                <w:rFonts w:cstheme="minorHAnsi"/>
                <w:sz w:val="20"/>
                <w:szCs w:val="20"/>
              </w:rPr>
              <w:t>Report on Steps to Date</w:t>
            </w:r>
          </w:p>
          <w:p w14:paraId="6C72F42C" w14:textId="110E2C9B" w:rsidR="00B2044F" w:rsidRPr="00181F33" w:rsidRDefault="00B2044F" w:rsidP="00070A95">
            <w:pPr>
              <w:rPr>
                <w:rFonts w:cstheme="minorHAnsi"/>
                <w:sz w:val="20"/>
                <w:szCs w:val="20"/>
              </w:rPr>
            </w:pPr>
          </w:p>
          <w:p w14:paraId="733BE746" w14:textId="106C8B1F" w:rsidR="007F5BA5" w:rsidRPr="00181F33" w:rsidRDefault="00B2044F" w:rsidP="00070A95">
            <w:pPr>
              <w:rPr>
                <w:rFonts w:cstheme="minorHAnsi"/>
                <w:sz w:val="20"/>
                <w:szCs w:val="20"/>
              </w:rPr>
            </w:pPr>
            <w:r w:rsidRPr="00181F33">
              <w:rPr>
                <w:rFonts w:cstheme="minorHAnsi"/>
                <w:sz w:val="20"/>
                <w:szCs w:val="20"/>
              </w:rPr>
              <w:t>Final Report from Supervisor</w:t>
            </w:r>
          </w:p>
          <w:p w14:paraId="726C8C4B" w14:textId="75FA4D45" w:rsidR="006F5D78" w:rsidRPr="00181F33" w:rsidRDefault="007F5BA5" w:rsidP="00951516">
            <w:pPr>
              <w:rPr>
                <w:rFonts w:cstheme="minorHAnsi"/>
                <w:sz w:val="20"/>
                <w:szCs w:val="20"/>
              </w:rPr>
            </w:pPr>
            <w:r w:rsidRPr="00181F33">
              <w:rPr>
                <w:rFonts w:cstheme="minorHAnsi"/>
                <w:sz w:val="20"/>
                <w:szCs w:val="20"/>
              </w:rPr>
              <w:t xml:space="preserve">Submit </w:t>
            </w:r>
            <w:r w:rsidR="0067154A" w:rsidRPr="00181F33">
              <w:rPr>
                <w:rFonts w:cstheme="minorHAnsi"/>
                <w:sz w:val="20"/>
                <w:szCs w:val="20"/>
              </w:rPr>
              <w:t>F</w:t>
            </w:r>
            <w:r w:rsidR="00F05452" w:rsidRPr="00181F33">
              <w:rPr>
                <w:rFonts w:cstheme="minorHAnsi"/>
                <w:sz w:val="20"/>
                <w:szCs w:val="20"/>
              </w:rPr>
              <w:t xml:space="preserve">inal </w:t>
            </w:r>
            <w:r w:rsidR="0067154A" w:rsidRPr="00181F33">
              <w:rPr>
                <w:rFonts w:cstheme="minorHAnsi"/>
                <w:sz w:val="20"/>
                <w:szCs w:val="20"/>
              </w:rPr>
              <w:t>I</w:t>
            </w:r>
            <w:r w:rsidRPr="00181F33">
              <w:rPr>
                <w:rFonts w:cstheme="minorHAnsi"/>
                <w:sz w:val="20"/>
                <w:szCs w:val="20"/>
              </w:rPr>
              <w:t xml:space="preserve">ntegration </w:t>
            </w:r>
            <w:r w:rsidR="00F05452" w:rsidRPr="00181F33">
              <w:rPr>
                <w:rFonts w:cstheme="minorHAnsi"/>
                <w:sz w:val="20"/>
                <w:szCs w:val="20"/>
              </w:rPr>
              <w:t xml:space="preserve">and </w:t>
            </w:r>
            <w:r w:rsidR="0067154A" w:rsidRPr="00181F33">
              <w:rPr>
                <w:rFonts w:cstheme="minorHAnsi"/>
                <w:sz w:val="20"/>
                <w:szCs w:val="20"/>
              </w:rPr>
              <w:t>R</w:t>
            </w:r>
            <w:r w:rsidR="00F05452" w:rsidRPr="00181F33">
              <w:rPr>
                <w:rFonts w:cstheme="minorHAnsi"/>
                <w:sz w:val="20"/>
                <w:szCs w:val="20"/>
              </w:rPr>
              <w:t>e</w:t>
            </w:r>
            <w:r w:rsidR="0067154A" w:rsidRPr="00181F33">
              <w:rPr>
                <w:rFonts w:cstheme="minorHAnsi"/>
                <w:sz w:val="20"/>
                <w:szCs w:val="20"/>
              </w:rPr>
              <w:t>flection Report</w:t>
            </w:r>
          </w:p>
        </w:tc>
        <w:tc>
          <w:tcPr>
            <w:tcW w:w="1985" w:type="dxa"/>
            <w:shd w:val="clear" w:color="auto" w:fill="auto"/>
          </w:tcPr>
          <w:p w14:paraId="0FE10F93" w14:textId="77777777" w:rsidR="003F13C4" w:rsidRPr="00181F33" w:rsidRDefault="005105B1" w:rsidP="00070A95">
            <w:pPr>
              <w:rPr>
                <w:rFonts w:cstheme="minorHAnsi"/>
                <w:sz w:val="20"/>
                <w:szCs w:val="20"/>
              </w:rPr>
            </w:pPr>
            <w:r w:rsidRPr="00181F33">
              <w:rPr>
                <w:rFonts w:cstheme="minorHAnsi"/>
                <w:sz w:val="20"/>
                <w:szCs w:val="20"/>
              </w:rPr>
              <w:t>Week 1</w:t>
            </w:r>
          </w:p>
          <w:p w14:paraId="72EFF736" w14:textId="77777777" w:rsidR="00363F2A" w:rsidRPr="00181F33" w:rsidRDefault="00363F2A" w:rsidP="00070A95">
            <w:pPr>
              <w:rPr>
                <w:rFonts w:cstheme="minorHAnsi"/>
                <w:sz w:val="20"/>
                <w:szCs w:val="20"/>
              </w:rPr>
            </w:pPr>
          </w:p>
          <w:p w14:paraId="44A48CCB" w14:textId="77777777" w:rsidR="00363F2A" w:rsidRPr="00181F33" w:rsidRDefault="00363F2A" w:rsidP="00070A95">
            <w:pPr>
              <w:rPr>
                <w:rFonts w:cstheme="minorHAnsi"/>
                <w:sz w:val="20"/>
                <w:szCs w:val="20"/>
              </w:rPr>
            </w:pPr>
          </w:p>
          <w:p w14:paraId="1564754A" w14:textId="77777777" w:rsidR="00363F2A" w:rsidRPr="00181F33" w:rsidRDefault="00363F2A" w:rsidP="00070A95">
            <w:pPr>
              <w:rPr>
                <w:rFonts w:cstheme="minorHAnsi"/>
                <w:sz w:val="20"/>
                <w:szCs w:val="20"/>
              </w:rPr>
            </w:pPr>
            <w:r w:rsidRPr="00181F33">
              <w:rPr>
                <w:rFonts w:cstheme="minorHAnsi"/>
                <w:sz w:val="20"/>
                <w:szCs w:val="20"/>
              </w:rPr>
              <w:t xml:space="preserve">Week </w:t>
            </w:r>
            <w:r w:rsidR="004C12D3" w:rsidRPr="00181F33">
              <w:rPr>
                <w:rFonts w:cstheme="minorHAnsi"/>
                <w:sz w:val="20"/>
                <w:szCs w:val="20"/>
              </w:rPr>
              <w:t>3</w:t>
            </w:r>
          </w:p>
          <w:p w14:paraId="3ADC6707" w14:textId="77777777" w:rsidR="00FD5048" w:rsidRPr="00181F33" w:rsidRDefault="00FD5048" w:rsidP="00070A95">
            <w:pPr>
              <w:rPr>
                <w:rFonts w:cstheme="minorHAnsi"/>
                <w:sz w:val="20"/>
                <w:szCs w:val="20"/>
              </w:rPr>
            </w:pPr>
          </w:p>
          <w:p w14:paraId="19BC3DFF" w14:textId="77777777" w:rsidR="00FD5048" w:rsidRPr="00181F33" w:rsidRDefault="00FD5048" w:rsidP="00070A95">
            <w:pPr>
              <w:rPr>
                <w:rFonts w:cstheme="minorHAnsi"/>
                <w:sz w:val="20"/>
                <w:szCs w:val="20"/>
              </w:rPr>
            </w:pPr>
            <w:r w:rsidRPr="00181F33">
              <w:rPr>
                <w:rFonts w:cstheme="minorHAnsi"/>
                <w:sz w:val="20"/>
                <w:szCs w:val="20"/>
              </w:rPr>
              <w:t>Week 8</w:t>
            </w:r>
          </w:p>
          <w:p w14:paraId="3F62ABB4" w14:textId="77777777" w:rsidR="00190131" w:rsidRPr="00181F33" w:rsidRDefault="00190131" w:rsidP="00070A95">
            <w:pPr>
              <w:rPr>
                <w:rFonts w:cstheme="minorHAnsi"/>
                <w:sz w:val="20"/>
                <w:szCs w:val="20"/>
              </w:rPr>
            </w:pPr>
          </w:p>
          <w:p w14:paraId="06659A20" w14:textId="77777777" w:rsidR="000F3A16" w:rsidRPr="00181F33" w:rsidRDefault="000F3A16" w:rsidP="00070A95">
            <w:pPr>
              <w:rPr>
                <w:rFonts w:cstheme="minorHAnsi"/>
                <w:sz w:val="20"/>
                <w:szCs w:val="20"/>
              </w:rPr>
            </w:pPr>
          </w:p>
          <w:p w14:paraId="2A00D1D6" w14:textId="4A6E5953" w:rsidR="00190131" w:rsidRPr="00181F33" w:rsidRDefault="00F53A76" w:rsidP="00070A95">
            <w:pPr>
              <w:rPr>
                <w:rFonts w:cstheme="minorHAnsi"/>
                <w:sz w:val="20"/>
                <w:szCs w:val="20"/>
              </w:rPr>
            </w:pPr>
            <w:proofErr w:type="gramStart"/>
            <w:r w:rsidRPr="00181F33">
              <w:rPr>
                <w:rFonts w:cstheme="minorHAnsi"/>
                <w:sz w:val="20"/>
                <w:szCs w:val="20"/>
              </w:rPr>
              <w:t xml:space="preserve">Week </w:t>
            </w:r>
            <w:r w:rsidR="00D347CA" w:rsidRPr="00181F33">
              <w:rPr>
                <w:rFonts w:cstheme="minorHAnsi"/>
                <w:sz w:val="20"/>
                <w:szCs w:val="20"/>
              </w:rPr>
              <w:t xml:space="preserve"> 12</w:t>
            </w:r>
            <w:proofErr w:type="gramEnd"/>
          </w:p>
          <w:p w14:paraId="262E417F" w14:textId="77777777" w:rsidR="00B2044F" w:rsidRPr="00181F33" w:rsidRDefault="00B2044F" w:rsidP="00070A95">
            <w:pPr>
              <w:rPr>
                <w:rFonts w:cstheme="minorHAnsi"/>
                <w:sz w:val="20"/>
                <w:szCs w:val="20"/>
              </w:rPr>
            </w:pPr>
          </w:p>
          <w:p w14:paraId="3E47819E" w14:textId="77777777" w:rsidR="00B2044F" w:rsidRPr="00181F33" w:rsidRDefault="00B2044F" w:rsidP="00070A95">
            <w:pPr>
              <w:rPr>
                <w:rFonts w:cstheme="minorHAnsi"/>
                <w:sz w:val="20"/>
                <w:szCs w:val="20"/>
              </w:rPr>
            </w:pPr>
            <w:r w:rsidRPr="00181F33">
              <w:rPr>
                <w:rFonts w:cstheme="minorHAnsi"/>
                <w:sz w:val="20"/>
                <w:szCs w:val="20"/>
              </w:rPr>
              <w:t>Week 14</w:t>
            </w:r>
          </w:p>
          <w:p w14:paraId="52EBA826" w14:textId="77777777" w:rsidR="00A06694" w:rsidRPr="00181F33" w:rsidRDefault="00A06694" w:rsidP="00070A95">
            <w:pPr>
              <w:rPr>
                <w:rFonts w:cstheme="minorHAnsi"/>
                <w:sz w:val="20"/>
                <w:szCs w:val="20"/>
              </w:rPr>
            </w:pPr>
          </w:p>
          <w:p w14:paraId="494F0298" w14:textId="1E8DF229" w:rsidR="00A06694" w:rsidRPr="00181F33" w:rsidRDefault="00A06694" w:rsidP="00070A95">
            <w:pPr>
              <w:rPr>
                <w:rFonts w:cstheme="minorHAnsi"/>
                <w:sz w:val="20"/>
                <w:szCs w:val="20"/>
              </w:rPr>
            </w:pPr>
            <w:r w:rsidRPr="00181F33">
              <w:rPr>
                <w:rFonts w:cstheme="minorHAnsi"/>
                <w:sz w:val="20"/>
                <w:szCs w:val="20"/>
              </w:rPr>
              <w:t>Week 14</w:t>
            </w:r>
          </w:p>
        </w:tc>
        <w:tc>
          <w:tcPr>
            <w:tcW w:w="850" w:type="dxa"/>
          </w:tcPr>
          <w:p w14:paraId="436699A6" w14:textId="77777777" w:rsidR="003F13C4" w:rsidRPr="00181F33" w:rsidRDefault="005105B1" w:rsidP="00DF5E73">
            <w:pPr>
              <w:jc w:val="center"/>
              <w:rPr>
                <w:rFonts w:cstheme="minorHAnsi"/>
                <w:sz w:val="20"/>
                <w:szCs w:val="20"/>
              </w:rPr>
            </w:pPr>
            <w:r w:rsidRPr="00181F33">
              <w:rPr>
                <w:rFonts w:cstheme="minorHAnsi"/>
                <w:sz w:val="20"/>
                <w:szCs w:val="20"/>
              </w:rPr>
              <w:t>2</w:t>
            </w:r>
          </w:p>
          <w:p w14:paraId="63D7853F" w14:textId="77777777" w:rsidR="004C12D3" w:rsidRPr="00181F33" w:rsidRDefault="004C12D3" w:rsidP="00DF5E73">
            <w:pPr>
              <w:jc w:val="center"/>
              <w:rPr>
                <w:rFonts w:cstheme="minorHAnsi"/>
                <w:sz w:val="20"/>
                <w:szCs w:val="20"/>
              </w:rPr>
            </w:pPr>
          </w:p>
          <w:p w14:paraId="0332005C" w14:textId="77777777" w:rsidR="004C12D3" w:rsidRPr="00181F33" w:rsidRDefault="004C12D3" w:rsidP="00DF5E73">
            <w:pPr>
              <w:jc w:val="center"/>
              <w:rPr>
                <w:rFonts w:cstheme="minorHAnsi"/>
                <w:sz w:val="20"/>
                <w:szCs w:val="20"/>
              </w:rPr>
            </w:pPr>
          </w:p>
          <w:p w14:paraId="3E69F6D6" w14:textId="77777777" w:rsidR="004C12D3" w:rsidRPr="00181F33" w:rsidRDefault="004C12D3" w:rsidP="00DF5E73">
            <w:pPr>
              <w:jc w:val="center"/>
              <w:rPr>
                <w:rFonts w:cstheme="minorHAnsi"/>
                <w:sz w:val="20"/>
                <w:szCs w:val="20"/>
              </w:rPr>
            </w:pPr>
            <w:r w:rsidRPr="00181F33">
              <w:rPr>
                <w:rFonts w:cstheme="minorHAnsi"/>
                <w:sz w:val="20"/>
                <w:szCs w:val="20"/>
              </w:rPr>
              <w:t>2</w:t>
            </w:r>
          </w:p>
          <w:p w14:paraId="6B8E2625" w14:textId="77777777" w:rsidR="004C12D3" w:rsidRPr="00181F33" w:rsidRDefault="004C12D3" w:rsidP="00DF5E73">
            <w:pPr>
              <w:jc w:val="center"/>
              <w:rPr>
                <w:rFonts w:cstheme="minorHAnsi"/>
                <w:sz w:val="20"/>
                <w:szCs w:val="20"/>
              </w:rPr>
            </w:pPr>
          </w:p>
          <w:p w14:paraId="585F4A51" w14:textId="77777777" w:rsidR="004C12D3" w:rsidRPr="00181F33" w:rsidRDefault="00D347CA" w:rsidP="00DF5E73">
            <w:pPr>
              <w:jc w:val="center"/>
              <w:rPr>
                <w:rFonts w:cstheme="minorHAnsi"/>
                <w:sz w:val="20"/>
                <w:szCs w:val="20"/>
              </w:rPr>
            </w:pPr>
            <w:r w:rsidRPr="00181F33">
              <w:rPr>
                <w:rFonts w:cstheme="minorHAnsi"/>
                <w:sz w:val="20"/>
                <w:szCs w:val="20"/>
              </w:rPr>
              <w:t>2</w:t>
            </w:r>
          </w:p>
          <w:p w14:paraId="1BC73E65" w14:textId="77777777" w:rsidR="00D347CA" w:rsidRPr="00181F33" w:rsidRDefault="00D347CA" w:rsidP="00DF5E73">
            <w:pPr>
              <w:jc w:val="center"/>
              <w:rPr>
                <w:rFonts w:cstheme="minorHAnsi"/>
                <w:sz w:val="20"/>
                <w:szCs w:val="20"/>
              </w:rPr>
            </w:pPr>
          </w:p>
          <w:p w14:paraId="478AC0CA" w14:textId="77777777" w:rsidR="00DE5F03" w:rsidRPr="00181F33" w:rsidRDefault="00DE5F03" w:rsidP="00DF5E73">
            <w:pPr>
              <w:jc w:val="center"/>
              <w:rPr>
                <w:rFonts w:cstheme="minorHAnsi"/>
                <w:sz w:val="20"/>
                <w:szCs w:val="20"/>
              </w:rPr>
            </w:pPr>
          </w:p>
          <w:p w14:paraId="5ECE8A08" w14:textId="49E3E9BC" w:rsidR="00D347CA" w:rsidRPr="00181F33" w:rsidRDefault="00D347CA" w:rsidP="00DF5E73">
            <w:pPr>
              <w:jc w:val="center"/>
              <w:rPr>
                <w:rFonts w:cstheme="minorHAnsi"/>
                <w:sz w:val="20"/>
                <w:szCs w:val="20"/>
              </w:rPr>
            </w:pPr>
            <w:r w:rsidRPr="00181F33">
              <w:rPr>
                <w:rFonts w:cstheme="minorHAnsi"/>
                <w:sz w:val="20"/>
                <w:szCs w:val="20"/>
              </w:rPr>
              <w:t>2</w:t>
            </w:r>
          </w:p>
          <w:p w14:paraId="6A2603E1" w14:textId="77777777" w:rsidR="00B2044F" w:rsidRPr="00181F33" w:rsidRDefault="00B2044F" w:rsidP="00DF5E73">
            <w:pPr>
              <w:jc w:val="center"/>
              <w:rPr>
                <w:rFonts w:cstheme="minorHAnsi"/>
                <w:sz w:val="20"/>
                <w:szCs w:val="20"/>
              </w:rPr>
            </w:pPr>
          </w:p>
          <w:p w14:paraId="6E25834E" w14:textId="77777777" w:rsidR="00B2044F" w:rsidRPr="00181F33" w:rsidRDefault="00B2044F" w:rsidP="00DF5E73">
            <w:pPr>
              <w:jc w:val="center"/>
              <w:rPr>
                <w:rFonts w:cstheme="minorHAnsi"/>
                <w:sz w:val="20"/>
                <w:szCs w:val="20"/>
              </w:rPr>
            </w:pPr>
            <w:r w:rsidRPr="00181F33">
              <w:rPr>
                <w:rFonts w:cstheme="minorHAnsi"/>
                <w:sz w:val="20"/>
                <w:szCs w:val="20"/>
              </w:rPr>
              <w:t>2</w:t>
            </w:r>
          </w:p>
          <w:p w14:paraId="0672D5BF" w14:textId="77777777" w:rsidR="00ED79C6" w:rsidRPr="00181F33" w:rsidRDefault="00ED79C6" w:rsidP="00DF5E73">
            <w:pPr>
              <w:jc w:val="center"/>
              <w:rPr>
                <w:rFonts w:cstheme="minorHAnsi"/>
                <w:sz w:val="20"/>
                <w:szCs w:val="20"/>
              </w:rPr>
            </w:pPr>
          </w:p>
          <w:p w14:paraId="77236A0A" w14:textId="5FE2BAA4" w:rsidR="00ED79C6" w:rsidRPr="00181F33" w:rsidRDefault="00823B02" w:rsidP="00DF5E73">
            <w:pPr>
              <w:jc w:val="center"/>
              <w:rPr>
                <w:rFonts w:cstheme="minorHAnsi"/>
                <w:sz w:val="20"/>
                <w:szCs w:val="20"/>
              </w:rPr>
            </w:pPr>
            <w:r w:rsidRPr="00181F33">
              <w:rPr>
                <w:rFonts w:cstheme="minorHAnsi"/>
                <w:sz w:val="20"/>
                <w:szCs w:val="20"/>
              </w:rPr>
              <w:t>20</w:t>
            </w:r>
          </w:p>
        </w:tc>
        <w:tc>
          <w:tcPr>
            <w:tcW w:w="1097" w:type="dxa"/>
            <w:shd w:val="clear" w:color="auto" w:fill="auto"/>
          </w:tcPr>
          <w:p w14:paraId="7D21A506" w14:textId="77777777" w:rsidR="003F13C4" w:rsidRPr="00181F33" w:rsidRDefault="003F13C4" w:rsidP="00DF5E73">
            <w:pPr>
              <w:jc w:val="center"/>
              <w:rPr>
                <w:rFonts w:cstheme="minorHAnsi"/>
                <w:sz w:val="20"/>
                <w:szCs w:val="20"/>
              </w:rPr>
            </w:pPr>
          </w:p>
          <w:p w14:paraId="30C9B973" w14:textId="77777777" w:rsidR="00823B02" w:rsidRPr="00181F33" w:rsidRDefault="00823B02" w:rsidP="00DF5E73">
            <w:pPr>
              <w:jc w:val="center"/>
              <w:rPr>
                <w:rFonts w:cstheme="minorHAnsi"/>
                <w:sz w:val="20"/>
                <w:szCs w:val="20"/>
              </w:rPr>
            </w:pPr>
          </w:p>
          <w:p w14:paraId="2E7808F6" w14:textId="77777777" w:rsidR="00823B02" w:rsidRPr="00181F33" w:rsidRDefault="00823B02" w:rsidP="00DF5E73">
            <w:pPr>
              <w:jc w:val="center"/>
              <w:rPr>
                <w:rFonts w:cstheme="minorHAnsi"/>
                <w:sz w:val="20"/>
                <w:szCs w:val="20"/>
              </w:rPr>
            </w:pPr>
          </w:p>
          <w:p w14:paraId="6CD10451" w14:textId="77777777" w:rsidR="00823B02" w:rsidRPr="00181F33" w:rsidRDefault="00823B02" w:rsidP="00DF5E73">
            <w:pPr>
              <w:jc w:val="center"/>
              <w:rPr>
                <w:rFonts w:cstheme="minorHAnsi"/>
                <w:sz w:val="20"/>
                <w:szCs w:val="20"/>
              </w:rPr>
            </w:pPr>
          </w:p>
          <w:p w14:paraId="661F2022" w14:textId="77777777" w:rsidR="00823B02" w:rsidRPr="00181F33" w:rsidRDefault="00823B02" w:rsidP="00DF5E73">
            <w:pPr>
              <w:jc w:val="center"/>
              <w:rPr>
                <w:rFonts w:cstheme="minorHAnsi"/>
                <w:sz w:val="20"/>
                <w:szCs w:val="20"/>
              </w:rPr>
            </w:pPr>
          </w:p>
          <w:p w14:paraId="26D9ADD7" w14:textId="77777777" w:rsidR="00823B02" w:rsidRPr="00181F33" w:rsidRDefault="00823B02" w:rsidP="00DF5E73">
            <w:pPr>
              <w:jc w:val="center"/>
              <w:rPr>
                <w:rFonts w:cstheme="minorHAnsi"/>
                <w:sz w:val="20"/>
                <w:szCs w:val="20"/>
              </w:rPr>
            </w:pPr>
          </w:p>
          <w:p w14:paraId="7228898F" w14:textId="77777777" w:rsidR="00823B02" w:rsidRPr="00181F33" w:rsidRDefault="00823B02" w:rsidP="00DF5E73">
            <w:pPr>
              <w:jc w:val="center"/>
              <w:rPr>
                <w:rFonts w:cstheme="minorHAnsi"/>
                <w:sz w:val="20"/>
                <w:szCs w:val="20"/>
              </w:rPr>
            </w:pPr>
          </w:p>
          <w:p w14:paraId="586B564A" w14:textId="77777777" w:rsidR="00823B02" w:rsidRPr="00181F33" w:rsidRDefault="00823B02" w:rsidP="00DF5E73">
            <w:pPr>
              <w:jc w:val="center"/>
              <w:rPr>
                <w:rFonts w:cstheme="minorHAnsi"/>
                <w:sz w:val="20"/>
                <w:szCs w:val="20"/>
              </w:rPr>
            </w:pPr>
          </w:p>
          <w:p w14:paraId="5997AED4" w14:textId="77777777" w:rsidR="00823B02" w:rsidRPr="00181F33" w:rsidRDefault="00823B02" w:rsidP="00DF5E73">
            <w:pPr>
              <w:jc w:val="center"/>
              <w:rPr>
                <w:rFonts w:cstheme="minorHAnsi"/>
                <w:sz w:val="20"/>
                <w:szCs w:val="20"/>
              </w:rPr>
            </w:pPr>
          </w:p>
          <w:p w14:paraId="41C8EBAF" w14:textId="77777777" w:rsidR="00823B02" w:rsidRPr="00181F33" w:rsidRDefault="00823B02" w:rsidP="00DF5E73">
            <w:pPr>
              <w:jc w:val="center"/>
              <w:rPr>
                <w:rFonts w:cstheme="minorHAnsi"/>
                <w:sz w:val="20"/>
                <w:szCs w:val="20"/>
              </w:rPr>
            </w:pPr>
          </w:p>
          <w:p w14:paraId="16FE3712" w14:textId="77777777" w:rsidR="00823B02" w:rsidRPr="00181F33" w:rsidRDefault="00823B02" w:rsidP="00DF5E73">
            <w:pPr>
              <w:jc w:val="center"/>
              <w:rPr>
                <w:rFonts w:cstheme="minorHAnsi"/>
                <w:sz w:val="20"/>
                <w:szCs w:val="20"/>
              </w:rPr>
            </w:pPr>
          </w:p>
          <w:p w14:paraId="7E7382D2" w14:textId="23E408FC" w:rsidR="00823B02" w:rsidRPr="00181F33" w:rsidRDefault="00370910" w:rsidP="00DF5E73">
            <w:pPr>
              <w:jc w:val="center"/>
              <w:rPr>
                <w:rFonts w:cstheme="minorHAnsi"/>
                <w:sz w:val="20"/>
                <w:szCs w:val="20"/>
              </w:rPr>
            </w:pPr>
            <w:r w:rsidRPr="00181F33">
              <w:rPr>
                <w:rFonts w:cstheme="minorHAnsi"/>
                <w:sz w:val="20"/>
                <w:szCs w:val="20"/>
              </w:rPr>
              <w:t>Total</w:t>
            </w:r>
          </w:p>
          <w:p w14:paraId="24A80642" w14:textId="19FF70E2" w:rsidR="00823B02" w:rsidRPr="00181F33" w:rsidRDefault="00370910" w:rsidP="00DF5E73">
            <w:pPr>
              <w:jc w:val="center"/>
              <w:rPr>
                <w:rFonts w:cstheme="minorHAnsi"/>
                <w:sz w:val="20"/>
                <w:szCs w:val="20"/>
              </w:rPr>
            </w:pPr>
            <w:r w:rsidRPr="00181F33">
              <w:rPr>
                <w:rFonts w:cstheme="minorHAnsi"/>
                <w:sz w:val="20"/>
                <w:szCs w:val="20"/>
              </w:rPr>
              <w:t>30%</w:t>
            </w:r>
          </w:p>
        </w:tc>
      </w:tr>
      <w:tr w:rsidR="00370910" w:rsidRPr="00181F33" w14:paraId="287DA5EC" w14:textId="77777777" w:rsidTr="00A1157B">
        <w:tc>
          <w:tcPr>
            <w:tcW w:w="2550" w:type="dxa"/>
            <w:shd w:val="clear" w:color="auto" w:fill="auto"/>
          </w:tcPr>
          <w:p w14:paraId="2DEBD958" w14:textId="77777777" w:rsidR="00370910" w:rsidRPr="00181F33" w:rsidRDefault="00370910" w:rsidP="00070A95">
            <w:pPr>
              <w:rPr>
                <w:rFonts w:cstheme="minorHAnsi"/>
                <w:sz w:val="20"/>
                <w:szCs w:val="20"/>
              </w:rPr>
            </w:pPr>
          </w:p>
        </w:tc>
        <w:tc>
          <w:tcPr>
            <w:tcW w:w="2538" w:type="dxa"/>
          </w:tcPr>
          <w:p w14:paraId="4BFDC269" w14:textId="77777777" w:rsidR="00370910" w:rsidRPr="00181F33" w:rsidRDefault="00370910" w:rsidP="00070A95">
            <w:pPr>
              <w:rPr>
                <w:rFonts w:cstheme="minorHAnsi"/>
                <w:sz w:val="20"/>
                <w:szCs w:val="20"/>
              </w:rPr>
            </w:pPr>
          </w:p>
        </w:tc>
        <w:tc>
          <w:tcPr>
            <w:tcW w:w="1985" w:type="dxa"/>
            <w:shd w:val="clear" w:color="auto" w:fill="auto"/>
          </w:tcPr>
          <w:p w14:paraId="61180DE2" w14:textId="77777777" w:rsidR="00370910" w:rsidRPr="00181F33" w:rsidRDefault="00370910" w:rsidP="00070A95">
            <w:pPr>
              <w:rPr>
                <w:rFonts w:cstheme="minorHAnsi"/>
                <w:sz w:val="20"/>
                <w:szCs w:val="20"/>
              </w:rPr>
            </w:pPr>
          </w:p>
        </w:tc>
        <w:tc>
          <w:tcPr>
            <w:tcW w:w="850" w:type="dxa"/>
          </w:tcPr>
          <w:p w14:paraId="72D98BD6" w14:textId="45A65B24" w:rsidR="00370910" w:rsidRPr="00181F33" w:rsidRDefault="00370910" w:rsidP="00070A95">
            <w:pPr>
              <w:rPr>
                <w:rFonts w:cstheme="minorHAnsi"/>
                <w:sz w:val="20"/>
                <w:szCs w:val="20"/>
              </w:rPr>
            </w:pPr>
            <w:r w:rsidRPr="00181F33">
              <w:rPr>
                <w:rFonts w:cstheme="minorHAnsi"/>
                <w:sz w:val="20"/>
                <w:szCs w:val="20"/>
              </w:rPr>
              <w:t>Total</w:t>
            </w:r>
          </w:p>
        </w:tc>
        <w:tc>
          <w:tcPr>
            <w:tcW w:w="1097" w:type="dxa"/>
            <w:shd w:val="clear" w:color="auto" w:fill="auto"/>
          </w:tcPr>
          <w:p w14:paraId="1ED690CC" w14:textId="68ED4C49" w:rsidR="00370910" w:rsidRPr="00181F33" w:rsidRDefault="00370910" w:rsidP="00AF41EF">
            <w:pPr>
              <w:jc w:val="right"/>
              <w:rPr>
                <w:rFonts w:cstheme="minorHAnsi"/>
                <w:sz w:val="20"/>
                <w:szCs w:val="20"/>
              </w:rPr>
            </w:pPr>
            <w:r w:rsidRPr="00181F33">
              <w:rPr>
                <w:rFonts w:cstheme="minorHAnsi"/>
                <w:sz w:val="20"/>
                <w:szCs w:val="20"/>
              </w:rPr>
              <w:t>100%</w:t>
            </w:r>
          </w:p>
        </w:tc>
      </w:tr>
      <w:tr w:rsidR="00370910" w:rsidRPr="00181F33" w14:paraId="45B8D8FE" w14:textId="77777777" w:rsidTr="00A1157B">
        <w:tc>
          <w:tcPr>
            <w:tcW w:w="2550" w:type="dxa"/>
            <w:shd w:val="clear" w:color="auto" w:fill="auto"/>
          </w:tcPr>
          <w:p w14:paraId="3B8675C5" w14:textId="114157DF" w:rsidR="00370910" w:rsidRPr="00181F33" w:rsidRDefault="0028138C" w:rsidP="00070A95">
            <w:pPr>
              <w:rPr>
                <w:rFonts w:cstheme="minorHAnsi"/>
                <w:sz w:val="20"/>
                <w:szCs w:val="20"/>
              </w:rPr>
            </w:pPr>
            <w:r w:rsidRPr="00181F33">
              <w:rPr>
                <w:rFonts w:cstheme="minorHAnsi"/>
                <w:sz w:val="20"/>
                <w:szCs w:val="20"/>
              </w:rPr>
              <w:t>Course Evaluation</w:t>
            </w:r>
          </w:p>
        </w:tc>
        <w:tc>
          <w:tcPr>
            <w:tcW w:w="2538" w:type="dxa"/>
          </w:tcPr>
          <w:p w14:paraId="3060D551" w14:textId="77777777" w:rsidR="00370910" w:rsidRPr="00181F33" w:rsidRDefault="00370910" w:rsidP="00070A95">
            <w:pPr>
              <w:rPr>
                <w:rFonts w:cstheme="minorHAnsi"/>
                <w:sz w:val="20"/>
                <w:szCs w:val="20"/>
              </w:rPr>
            </w:pPr>
          </w:p>
        </w:tc>
        <w:tc>
          <w:tcPr>
            <w:tcW w:w="1985" w:type="dxa"/>
            <w:shd w:val="clear" w:color="auto" w:fill="auto"/>
          </w:tcPr>
          <w:p w14:paraId="0DE45A99" w14:textId="77777777" w:rsidR="00370910" w:rsidRPr="00181F33" w:rsidRDefault="00370910" w:rsidP="00070A95">
            <w:pPr>
              <w:rPr>
                <w:rFonts w:cstheme="minorHAnsi"/>
                <w:sz w:val="20"/>
                <w:szCs w:val="20"/>
              </w:rPr>
            </w:pPr>
          </w:p>
        </w:tc>
        <w:tc>
          <w:tcPr>
            <w:tcW w:w="850" w:type="dxa"/>
          </w:tcPr>
          <w:p w14:paraId="0C744EB7" w14:textId="77777777" w:rsidR="00370910" w:rsidRPr="00181F33" w:rsidRDefault="00370910" w:rsidP="00070A95">
            <w:pPr>
              <w:rPr>
                <w:rFonts w:cstheme="minorHAnsi"/>
                <w:sz w:val="20"/>
                <w:szCs w:val="20"/>
              </w:rPr>
            </w:pPr>
          </w:p>
        </w:tc>
        <w:tc>
          <w:tcPr>
            <w:tcW w:w="1097" w:type="dxa"/>
            <w:shd w:val="clear" w:color="auto" w:fill="auto"/>
          </w:tcPr>
          <w:p w14:paraId="64FC7F9F" w14:textId="670E9E23" w:rsidR="00370910" w:rsidRPr="00181F33" w:rsidRDefault="0028138C" w:rsidP="00DF5E73">
            <w:pPr>
              <w:jc w:val="center"/>
              <w:rPr>
                <w:rFonts w:cstheme="minorHAnsi"/>
                <w:sz w:val="20"/>
                <w:szCs w:val="20"/>
              </w:rPr>
            </w:pPr>
            <w:r w:rsidRPr="00181F33">
              <w:rPr>
                <w:rFonts w:cstheme="minorHAnsi"/>
                <w:sz w:val="20"/>
                <w:szCs w:val="20"/>
              </w:rPr>
              <w:t>(2% extra credit)</w:t>
            </w:r>
          </w:p>
        </w:tc>
      </w:tr>
    </w:tbl>
    <w:p w14:paraId="109945DC" w14:textId="77777777" w:rsidR="00F822B8" w:rsidRDefault="00F822B8" w:rsidP="00A1157B"/>
    <w:p w14:paraId="6EEFD49E" w14:textId="3C5E8278" w:rsidR="00F822B8" w:rsidRDefault="00F822B8" w:rsidP="00A1157B">
      <w:r>
        <w:t xml:space="preserve">If there are any </w:t>
      </w:r>
      <w:proofErr w:type="spellStart"/>
      <w:r>
        <w:t>discrepencies</w:t>
      </w:r>
      <w:proofErr w:type="spellEnd"/>
      <w:r>
        <w:t xml:space="preserve"> with Populi, follow Populi, as we are constantly adjusting the course to student needs. </w:t>
      </w:r>
    </w:p>
    <w:p w14:paraId="56D91C30" w14:textId="6319C6E3" w:rsidR="00C5540F" w:rsidRPr="00951516" w:rsidRDefault="004C12D3" w:rsidP="00A1157B">
      <w:r>
        <w:tab/>
      </w:r>
    </w:p>
    <w:p w14:paraId="6D7494FB" w14:textId="17BF0448" w:rsidR="001E24F5" w:rsidRDefault="001E24F5" w:rsidP="00A1157B">
      <w:pPr>
        <w:pStyle w:val="Heading3"/>
      </w:pPr>
      <w:r>
        <w:t xml:space="preserve">2. </w:t>
      </w:r>
      <w:r w:rsidR="00F63B78">
        <w:t>Assignment Details</w:t>
      </w:r>
    </w:p>
    <w:p w14:paraId="16140C9C" w14:textId="665B52E8" w:rsidR="00F63B78" w:rsidRPr="005E65F6" w:rsidRDefault="00F27165" w:rsidP="00731F67">
      <w:pPr>
        <w:pStyle w:val="Heading3"/>
        <w:rPr>
          <w:b w:val="0"/>
          <w:bCs w:val="0"/>
        </w:rPr>
      </w:pPr>
      <w:r w:rsidRPr="005E65F6">
        <w:rPr>
          <w:b w:val="0"/>
          <w:bCs w:val="0"/>
        </w:rPr>
        <w:t>a. Forum and Zoom Interaction</w:t>
      </w:r>
    </w:p>
    <w:p w14:paraId="58886ABE" w14:textId="5459D829" w:rsidR="00F27165" w:rsidRDefault="00672154" w:rsidP="00672154">
      <w:r>
        <w:t xml:space="preserve">Zoom will be graded based on participation and attendance. </w:t>
      </w:r>
      <w:r w:rsidR="00AA72BD">
        <w:t xml:space="preserve">The discussion forums will be graded at the end of the term for your overall quality and quantity of </w:t>
      </w:r>
      <w:proofErr w:type="spellStart"/>
      <w:r w:rsidR="00AA72BD">
        <w:t>interation</w:t>
      </w:r>
      <w:proofErr w:type="spellEnd"/>
      <w:r w:rsidR="00AA72BD">
        <w:t xml:space="preserve"> with students in the forums.</w:t>
      </w:r>
    </w:p>
    <w:p w14:paraId="15C67790" w14:textId="77777777" w:rsidR="005E65F6" w:rsidRDefault="005E65F6" w:rsidP="00672154"/>
    <w:p w14:paraId="7B1BF4F0" w14:textId="7BFBE631" w:rsidR="00AA72BD" w:rsidRDefault="00AA72BD" w:rsidP="00AA72BD">
      <w:pPr>
        <w:pStyle w:val="Heading4"/>
      </w:pPr>
      <w:r>
        <w:t>b. Project 1 (A or B)</w:t>
      </w:r>
      <w:r w:rsidR="00B211DF">
        <w:t xml:space="preserve"> – Choose 1</w:t>
      </w:r>
    </w:p>
    <w:p w14:paraId="263CB7AA" w14:textId="77777777" w:rsidR="004E4A07" w:rsidRPr="00AF41EF" w:rsidRDefault="004E4A07" w:rsidP="004E4A07">
      <w:pPr>
        <w:rPr>
          <w:b/>
          <w:bCs/>
        </w:rPr>
      </w:pPr>
      <w:r w:rsidRPr="00AF41EF">
        <w:rPr>
          <w:b/>
          <w:bCs/>
        </w:rPr>
        <w:t>Project 1a: Theology of Holistic Church</w:t>
      </w:r>
    </w:p>
    <w:p w14:paraId="025EA936" w14:textId="77777777" w:rsidR="004E4A07" w:rsidRDefault="004E4A07" w:rsidP="004E4A07">
      <w:r>
        <w:t>Give evidence of mastery of 800 pages of reading in a reading log</w:t>
      </w:r>
    </w:p>
    <w:p w14:paraId="048E35CB" w14:textId="77777777" w:rsidR="004E4A07" w:rsidRDefault="004E4A07" w:rsidP="004E4A07">
      <w:r>
        <w:t xml:space="preserve">Either Give evidence of mastery of course content by developing a </w:t>
      </w:r>
      <w:proofErr w:type="gramStart"/>
      <w:r>
        <w:t>1500 word</w:t>
      </w:r>
      <w:proofErr w:type="gramEnd"/>
      <w:r>
        <w:t xml:space="preserve"> outline on theology behind Church planting. Include summary diagram(s) with accompanying explanations. The paper/outline should include discussion on:</w:t>
      </w:r>
    </w:p>
    <w:p w14:paraId="5EB25090" w14:textId="531C85D0" w:rsidR="004E4A07" w:rsidRDefault="004E4A07" w:rsidP="00EC51EB">
      <w:pPr>
        <w:pStyle w:val="ListParagraph"/>
        <w:numPr>
          <w:ilvl w:val="0"/>
          <w:numId w:val="8"/>
        </w:numPr>
      </w:pPr>
      <w:r>
        <w:t>Spiritual Discipleship: Kingdom and church</w:t>
      </w:r>
    </w:p>
    <w:p w14:paraId="79C98E66" w14:textId="074A858E" w:rsidR="004E4A07" w:rsidRDefault="004E4A07" w:rsidP="00EC51EB">
      <w:pPr>
        <w:pStyle w:val="ListParagraph"/>
        <w:numPr>
          <w:ilvl w:val="0"/>
          <w:numId w:val="8"/>
        </w:numPr>
      </w:pPr>
      <w:r>
        <w:t>Social Discipleship: Kingdom and social issues such as AIDS, slum education</w:t>
      </w:r>
    </w:p>
    <w:p w14:paraId="4468D7C4" w14:textId="6EF17C68" w:rsidR="004E4A07" w:rsidRDefault="004E4A07" w:rsidP="00EC51EB">
      <w:pPr>
        <w:pStyle w:val="ListParagraph"/>
        <w:numPr>
          <w:ilvl w:val="0"/>
          <w:numId w:val="8"/>
        </w:numPr>
      </w:pPr>
      <w:r>
        <w:t>Economic Discipleship: Kingdom, church and economic issues such as small business, cash flows</w:t>
      </w:r>
    </w:p>
    <w:p w14:paraId="052A45A9" w14:textId="124C2D3E" w:rsidR="004E4A07" w:rsidRDefault="004E4A07" w:rsidP="00EC51EB">
      <w:pPr>
        <w:pStyle w:val="ListParagraph"/>
        <w:numPr>
          <w:ilvl w:val="0"/>
          <w:numId w:val="8"/>
        </w:numPr>
      </w:pPr>
      <w:r>
        <w:t>Political Discipleship: Kingdom, church and issues of justice such as land rights, oppression, responding to violence</w:t>
      </w:r>
    </w:p>
    <w:p w14:paraId="3AE2279F" w14:textId="31A23591" w:rsidR="002C22FB" w:rsidRDefault="002C22FB" w:rsidP="004E4A07">
      <w:r>
        <w:t xml:space="preserve">Submit the </w:t>
      </w:r>
      <w:r w:rsidRPr="002C22FB">
        <w:t>Reading Log: Chapter Review Readings</w:t>
      </w:r>
      <w:r w:rsidR="000951CA">
        <w:t xml:space="preserve"> (</w:t>
      </w:r>
      <w:r w:rsidR="005330FA">
        <w:t>Weeks 2, 6, 10)</w:t>
      </w:r>
      <w:r w:rsidRPr="002C22FB">
        <w:t>:  Read two or three book chapters per week related to each week.  Summarize your reading-- identifying a key question and demonstrate an understanding of the issues raised by the author in a reading journal that you will periodically upload to the instructor for feedback.  Be ever ready to present your reading inspired thoughts to the class in discussion.</w:t>
      </w:r>
    </w:p>
    <w:p w14:paraId="36EDB765" w14:textId="07EBF5B7" w:rsidR="005330FA" w:rsidRDefault="005330FA" w:rsidP="004E4A07">
      <w:r>
        <w:t xml:space="preserve">Submit a Paper at the end of class that </w:t>
      </w:r>
      <w:r w:rsidR="00CD2A57">
        <w:t>compiles all of your reading notes for the term (Week 15)</w:t>
      </w:r>
    </w:p>
    <w:p w14:paraId="249467E7" w14:textId="77777777" w:rsidR="000900E2" w:rsidRPr="00432BA1" w:rsidRDefault="000900E2" w:rsidP="000900E2">
      <w:pPr>
        <w:rPr>
          <w:sz w:val="16"/>
          <w:szCs w:val="16"/>
        </w:rPr>
      </w:pPr>
      <w:r w:rsidRPr="00432BA1">
        <w:rPr>
          <w:sz w:val="16"/>
          <w:szCs w:val="16"/>
        </w:rPr>
        <w:t>Supports outcomes 1.1</w:t>
      </w:r>
    </w:p>
    <w:p w14:paraId="023E2169" w14:textId="77777777" w:rsidR="000900E2" w:rsidRDefault="000900E2" w:rsidP="00C3133C"/>
    <w:p w14:paraId="3FA5B67C" w14:textId="1AFA31D9" w:rsidR="004E4A07" w:rsidRDefault="008515D7" w:rsidP="004E4A07">
      <w:r>
        <w:t>OR</w:t>
      </w:r>
    </w:p>
    <w:p w14:paraId="024F0BCF" w14:textId="50200EB8" w:rsidR="008515D7" w:rsidRPr="00AF41EF" w:rsidRDefault="008515D7" w:rsidP="008515D7">
      <w:pPr>
        <w:rPr>
          <w:b/>
          <w:bCs/>
        </w:rPr>
      </w:pPr>
      <w:r w:rsidRPr="00AF41EF">
        <w:rPr>
          <w:b/>
          <w:bCs/>
        </w:rPr>
        <w:t>Project 1b: Indigenous Church-planting</w:t>
      </w:r>
    </w:p>
    <w:p w14:paraId="2D84AE9C" w14:textId="77777777" w:rsidR="008515D7" w:rsidRPr="007577CE" w:rsidRDefault="008515D7" w:rsidP="008515D7">
      <w:r w:rsidRPr="007577CE">
        <w:t xml:space="preserve">Integrate the content from a local course in church-planting lead by an indigenous church-planting leader into this syllabus, with 5 anecdotal stories from fellow students that illustrate church-planting theology and processes in the slums. Identify 5 principles not in this course.  List the four most valuable indigenous texts and scan four chapters from these for appropriate weeks.  Develop a </w:t>
      </w:r>
      <w:proofErr w:type="gramStart"/>
      <w:r w:rsidRPr="007577CE">
        <w:t>1500 word</w:t>
      </w:r>
      <w:proofErr w:type="gramEnd"/>
      <w:r w:rsidRPr="007577CE">
        <w:t xml:space="preserve"> analysis of the critical paradigms that the local course utilizes to enable multiplication or expansion of growth.</w:t>
      </w:r>
    </w:p>
    <w:p w14:paraId="00F1CE31" w14:textId="77777777" w:rsidR="00432BA1" w:rsidRDefault="00432BA1" w:rsidP="008515D7"/>
    <w:p w14:paraId="62EA62A1" w14:textId="2274C0BA" w:rsidR="00D20A3F" w:rsidRPr="007577CE" w:rsidRDefault="00D20A3F" w:rsidP="008515D7">
      <w:r>
        <w:t xml:space="preserve">Compile your stories </w:t>
      </w:r>
      <w:r w:rsidR="00191BA3">
        <w:t xml:space="preserve">and other materials from this option and submit updates of your compilation to Populi </w:t>
      </w:r>
      <w:r w:rsidR="002D0023">
        <w:t xml:space="preserve">on the assigned weeks (2, 6, 10). Compile a final </w:t>
      </w:r>
      <w:r w:rsidR="00504635">
        <w:t>analysis</w:t>
      </w:r>
      <w:r w:rsidR="002D0023">
        <w:t xml:space="preserve"> and portfolio </w:t>
      </w:r>
      <w:r w:rsidR="00D27072">
        <w:t xml:space="preserve">that </w:t>
      </w:r>
      <w:proofErr w:type="spellStart"/>
      <w:r w:rsidR="00504635">
        <w:t>symmarizes</w:t>
      </w:r>
      <w:proofErr w:type="spellEnd"/>
      <w:r w:rsidR="00504635">
        <w:t xml:space="preserve"> your findi</w:t>
      </w:r>
      <w:r w:rsidR="00951516">
        <w:t>ngs (Week 15).</w:t>
      </w:r>
    </w:p>
    <w:p w14:paraId="7EC0BCC0" w14:textId="77777777" w:rsidR="00CF0791" w:rsidRPr="00432BA1" w:rsidRDefault="00CF0791" w:rsidP="00CF0791">
      <w:pPr>
        <w:rPr>
          <w:sz w:val="16"/>
          <w:szCs w:val="16"/>
        </w:rPr>
      </w:pPr>
      <w:r w:rsidRPr="00432BA1">
        <w:rPr>
          <w:sz w:val="16"/>
          <w:szCs w:val="16"/>
        </w:rPr>
        <w:t>Supports outcomes 1.1, 1.2.,1.3</w:t>
      </w:r>
    </w:p>
    <w:p w14:paraId="741257D7" w14:textId="77777777" w:rsidR="00CF0791" w:rsidRPr="007577CE" w:rsidRDefault="00CF0791" w:rsidP="008515D7"/>
    <w:p w14:paraId="017751AA" w14:textId="69156E67" w:rsidR="00DE0C92" w:rsidRPr="007577CE" w:rsidRDefault="00220A30" w:rsidP="00DE0C92">
      <w:pPr>
        <w:pStyle w:val="Heading3"/>
      </w:pPr>
      <w:r>
        <w:t xml:space="preserve">c. </w:t>
      </w:r>
      <w:r w:rsidR="00DE0C92">
        <w:t xml:space="preserve"> </w:t>
      </w:r>
      <w:r w:rsidR="00DE0C92" w:rsidRPr="007577CE">
        <w:t>Project 2.  Urban poor faith community development processes</w:t>
      </w:r>
    </w:p>
    <w:p w14:paraId="71B1DB72" w14:textId="77777777" w:rsidR="002F58BD" w:rsidRDefault="00DE0C92" w:rsidP="00DE0C92">
      <w:pPr>
        <w:pStyle w:val="NormalWeb"/>
        <w:spacing w:before="0" w:beforeAutospacing="0" w:after="0" w:afterAutospacing="0"/>
        <w:rPr>
          <w:szCs w:val="22"/>
        </w:rPr>
      </w:pPr>
      <w:r w:rsidRPr="007577CE">
        <w:rPr>
          <w:szCs w:val="22"/>
        </w:rPr>
        <w:t xml:space="preserve">Develop a motivational analysis of a practical ministry of discipling, establishing a new faith community or community development within a poor people’s church or discipling movement in which you are serving, using writing, video, cartoons, a Project Manager or Power Point media. Include a two-page written outline of the graphical presentations for grading purposes. </w:t>
      </w:r>
    </w:p>
    <w:p w14:paraId="646A3462" w14:textId="77777777" w:rsidR="002F58BD" w:rsidRDefault="002F58BD" w:rsidP="00DE0C92">
      <w:pPr>
        <w:pStyle w:val="NormalWeb"/>
        <w:spacing w:before="0" w:beforeAutospacing="0" w:after="0" w:afterAutospacing="0"/>
        <w:rPr>
          <w:szCs w:val="22"/>
        </w:rPr>
      </w:pPr>
    </w:p>
    <w:p w14:paraId="598491EA" w14:textId="4F3CA3F1" w:rsidR="00DE0C92" w:rsidRPr="007577CE" w:rsidRDefault="00DE0C92" w:rsidP="00DE0C92">
      <w:pPr>
        <w:pStyle w:val="NormalWeb"/>
        <w:spacing w:before="0" w:beforeAutospacing="0" w:after="0" w:afterAutospacing="0"/>
        <w:rPr>
          <w:szCs w:val="22"/>
        </w:rPr>
      </w:pPr>
      <w:r w:rsidRPr="007577CE">
        <w:rPr>
          <w:szCs w:val="22"/>
        </w:rPr>
        <w:lastRenderedPageBreak/>
        <w:t>The presentation should include discussion of the following topics:</w:t>
      </w:r>
    </w:p>
    <w:p w14:paraId="4DDEAFD3" w14:textId="77777777" w:rsidR="00DE0C92" w:rsidRPr="007577CE" w:rsidRDefault="00DE0C92" w:rsidP="00EC51EB">
      <w:pPr>
        <w:pStyle w:val="NormalWeb"/>
        <w:numPr>
          <w:ilvl w:val="0"/>
          <w:numId w:val="6"/>
        </w:numPr>
        <w:spacing w:before="0" w:beforeAutospacing="0" w:after="0" w:afterAutospacing="0"/>
        <w:rPr>
          <w:szCs w:val="22"/>
        </w:rPr>
      </w:pPr>
      <w:r w:rsidRPr="007577CE">
        <w:rPr>
          <w:szCs w:val="22"/>
        </w:rPr>
        <w:t>The organization’s mission, objectives, and goals</w:t>
      </w:r>
      <w:r>
        <w:rPr>
          <w:szCs w:val="22"/>
        </w:rPr>
        <w:t xml:space="preserve"> (based on Module 2)</w:t>
      </w:r>
    </w:p>
    <w:p w14:paraId="730C1395" w14:textId="77777777" w:rsidR="00DE0C92" w:rsidRPr="00B50F42" w:rsidRDefault="00DE0C92" w:rsidP="00EC51EB">
      <w:pPr>
        <w:pStyle w:val="NormalWeb"/>
        <w:numPr>
          <w:ilvl w:val="0"/>
          <w:numId w:val="6"/>
        </w:numPr>
        <w:spacing w:before="0" w:beforeAutospacing="0" w:after="0" w:afterAutospacing="0"/>
        <w:rPr>
          <w:szCs w:val="22"/>
        </w:rPr>
      </w:pPr>
      <w:r w:rsidRPr="007577CE">
        <w:rPr>
          <w:szCs w:val="22"/>
        </w:rPr>
        <w:t>The community contextual features</w:t>
      </w:r>
      <w:r>
        <w:rPr>
          <w:szCs w:val="22"/>
        </w:rPr>
        <w:t xml:space="preserve"> </w:t>
      </w:r>
      <w:r w:rsidRPr="007577CE">
        <w:t>(based on Module 3)</w:t>
      </w:r>
    </w:p>
    <w:p w14:paraId="3158247B" w14:textId="77777777" w:rsidR="00DE0C92" w:rsidRPr="007577CE" w:rsidRDefault="00DE0C92" w:rsidP="00EC51EB">
      <w:pPr>
        <w:pStyle w:val="NormalWeb"/>
        <w:numPr>
          <w:ilvl w:val="0"/>
          <w:numId w:val="6"/>
        </w:numPr>
        <w:spacing w:before="0" w:beforeAutospacing="0" w:after="0" w:afterAutospacing="0"/>
        <w:rPr>
          <w:szCs w:val="22"/>
        </w:rPr>
      </w:pPr>
      <w:r w:rsidRPr="007577CE">
        <w:t>The many steps you will follow (based on Module 5)</w:t>
      </w:r>
    </w:p>
    <w:p w14:paraId="1D7C4526" w14:textId="77777777" w:rsidR="00DE0C92" w:rsidRDefault="00DE0C92" w:rsidP="00EC51EB">
      <w:pPr>
        <w:pStyle w:val="NormalWeb"/>
        <w:numPr>
          <w:ilvl w:val="0"/>
          <w:numId w:val="6"/>
        </w:numPr>
        <w:spacing w:before="0" w:beforeAutospacing="0" w:after="0" w:afterAutospacing="0"/>
        <w:rPr>
          <w:szCs w:val="22"/>
        </w:rPr>
      </w:pPr>
      <w:r w:rsidRPr="007577CE">
        <w:rPr>
          <w:szCs w:val="22"/>
        </w:rPr>
        <w:t>The organization’s core values</w:t>
      </w:r>
    </w:p>
    <w:p w14:paraId="43757AB4" w14:textId="77777777" w:rsidR="00DE0C92" w:rsidRPr="007577CE" w:rsidRDefault="00DE0C92" w:rsidP="00EC51EB">
      <w:pPr>
        <w:pStyle w:val="NormalWeb"/>
        <w:numPr>
          <w:ilvl w:val="0"/>
          <w:numId w:val="6"/>
        </w:numPr>
        <w:spacing w:before="0" w:beforeAutospacing="0" w:after="0" w:afterAutospacing="0"/>
        <w:rPr>
          <w:szCs w:val="22"/>
        </w:rPr>
      </w:pPr>
      <w:r>
        <w:rPr>
          <w:szCs w:val="22"/>
        </w:rPr>
        <w:t>Are there markers?</w:t>
      </w:r>
    </w:p>
    <w:p w14:paraId="0CF11234" w14:textId="77777777" w:rsidR="00DE0C92" w:rsidRPr="007577CE" w:rsidRDefault="00DE0C92" w:rsidP="00EC51EB">
      <w:pPr>
        <w:pStyle w:val="NormalWeb"/>
        <w:numPr>
          <w:ilvl w:val="0"/>
          <w:numId w:val="6"/>
        </w:numPr>
        <w:spacing w:before="0" w:beforeAutospacing="0" w:after="0" w:afterAutospacing="0"/>
        <w:rPr>
          <w:szCs w:val="22"/>
        </w:rPr>
      </w:pPr>
      <w:r w:rsidRPr="007577CE">
        <w:rPr>
          <w:szCs w:val="22"/>
        </w:rPr>
        <w:t>The organization’s existing and preferred leadership style and governance structure</w:t>
      </w:r>
      <w:r>
        <w:rPr>
          <w:szCs w:val="22"/>
        </w:rPr>
        <w:br/>
        <w:t>Your preferred leadership style and governance model</w:t>
      </w:r>
    </w:p>
    <w:p w14:paraId="1753FAF5" w14:textId="77777777" w:rsidR="00DE0C92" w:rsidRPr="007577CE" w:rsidRDefault="00DE0C92" w:rsidP="00EC51EB">
      <w:pPr>
        <w:pStyle w:val="NormalWeb"/>
        <w:numPr>
          <w:ilvl w:val="0"/>
          <w:numId w:val="6"/>
        </w:numPr>
        <w:spacing w:before="0" w:beforeAutospacing="0" w:after="0" w:afterAutospacing="0"/>
        <w:rPr>
          <w:szCs w:val="22"/>
        </w:rPr>
      </w:pPr>
      <w:r w:rsidRPr="007577CE">
        <w:rPr>
          <w:szCs w:val="22"/>
        </w:rPr>
        <w:t>The organization’s plan for increasing its own capacity as it relates to the “</w:t>
      </w:r>
      <w:r>
        <w:rPr>
          <w:szCs w:val="22"/>
        </w:rPr>
        <w:t xml:space="preserve">four </w:t>
      </w:r>
      <w:r w:rsidRPr="007577CE">
        <w:rPr>
          <w:szCs w:val="22"/>
        </w:rPr>
        <w:t>seasons of growth” model</w:t>
      </w:r>
    </w:p>
    <w:p w14:paraId="0BCF46F9" w14:textId="77777777" w:rsidR="00DE0C92" w:rsidRDefault="00DE0C92" w:rsidP="00EC51EB">
      <w:pPr>
        <w:pStyle w:val="NormalWeb"/>
        <w:numPr>
          <w:ilvl w:val="0"/>
          <w:numId w:val="6"/>
        </w:numPr>
        <w:spacing w:before="0" w:beforeAutospacing="0" w:after="0" w:afterAutospacing="0"/>
      </w:pPr>
      <w:r>
        <w:t>The organization’s existing or future plans for community development (</w:t>
      </w:r>
      <w:proofErr w:type="gramStart"/>
      <w:r>
        <w:t>i.e.</w:t>
      </w:r>
      <w:proofErr w:type="gramEnd"/>
      <w:r>
        <w:t xml:space="preserve"> meeting social, economic and justice challenges in the community; Mod 11, 12)</w:t>
      </w:r>
    </w:p>
    <w:p w14:paraId="29E27A40" w14:textId="77777777" w:rsidR="00DE0C92" w:rsidRDefault="00DE0C92" w:rsidP="00EC51EB">
      <w:pPr>
        <w:pStyle w:val="NormalWeb"/>
        <w:numPr>
          <w:ilvl w:val="0"/>
          <w:numId w:val="6"/>
        </w:numPr>
        <w:spacing w:before="0" w:beforeAutospacing="0" w:after="0" w:afterAutospacing="0"/>
        <w:rPr>
          <w:szCs w:val="22"/>
        </w:rPr>
      </w:pPr>
      <w:r>
        <w:rPr>
          <w:szCs w:val="22"/>
        </w:rPr>
        <w:t>Your work plan for your team (Mod 5-7)</w:t>
      </w:r>
    </w:p>
    <w:p w14:paraId="7078C123" w14:textId="77777777" w:rsidR="00DE0C92" w:rsidRDefault="00DE0C92" w:rsidP="00EC51EB">
      <w:pPr>
        <w:pStyle w:val="NormalWeb"/>
        <w:numPr>
          <w:ilvl w:val="0"/>
          <w:numId w:val="6"/>
        </w:numPr>
        <w:spacing w:before="0" w:beforeAutospacing="0" w:after="0" w:afterAutospacing="0"/>
        <w:rPr>
          <w:szCs w:val="22"/>
        </w:rPr>
      </w:pPr>
      <w:r>
        <w:rPr>
          <w:szCs w:val="22"/>
        </w:rPr>
        <w:t>Cell Group Process (Mod 8)</w:t>
      </w:r>
    </w:p>
    <w:p w14:paraId="63965E63" w14:textId="77777777" w:rsidR="00DE0C92" w:rsidRDefault="00DE0C92" w:rsidP="00EC51EB">
      <w:pPr>
        <w:pStyle w:val="NormalWeb"/>
        <w:numPr>
          <w:ilvl w:val="0"/>
          <w:numId w:val="6"/>
        </w:numPr>
        <w:spacing w:before="0" w:beforeAutospacing="0" w:after="0" w:afterAutospacing="0"/>
        <w:rPr>
          <w:szCs w:val="22"/>
        </w:rPr>
      </w:pPr>
      <w:r>
        <w:rPr>
          <w:szCs w:val="22"/>
        </w:rPr>
        <w:t>Teaching Plan (Mod 9)</w:t>
      </w:r>
    </w:p>
    <w:p w14:paraId="1AAFF3C7" w14:textId="77777777" w:rsidR="00DE0C92" w:rsidRPr="007C1465" w:rsidRDefault="00DE0C92" w:rsidP="00EC51EB">
      <w:pPr>
        <w:pStyle w:val="ListParagraph"/>
        <w:numPr>
          <w:ilvl w:val="0"/>
          <w:numId w:val="6"/>
        </w:numPr>
      </w:pPr>
      <w:r w:rsidRPr="007577CE">
        <w:t>A Brief Cash Flow Analysis (Mod 10)</w:t>
      </w:r>
    </w:p>
    <w:p w14:paraId="2DF6DE14" w14:textId="66805FCC" w:rsidR="00791609" w:rsidRDefault="00AF41EF" w:rsidP="007D7A34">
      <w:r>
        <w:t xml:space="preserve">Integrate into a convincing project proposal or master plan for a board of elders for a practical ministry of discipling, </w:t>
      </w:r>
      <w:r w:rsidR="0034621D">
        <w:t>c</w:t>
      </w:r>
      <w:r>
        <w:t>hurch-planting</w:t>
      </w:r>
      <w:r w:rsidR="0034621D">
        <w:t>,</w:t>
      </w:r>
      <w:r>
        <w:t xml:space="preserve"> or community development within a poor people’s church. This may be based on the congregation in which you are serving (or the mother church for your cell group or church plant?).</w:t>
      </w:r>
      <w:r w:rsidR="002F2534">
        <w:t xml:space="preserve"> The project report should include:</w:t>
      </w:r>
    </w:p>
    <w:p w14:paraId="3D065C0E" w14:textId="60DD89A8" w:rsidR="002A7B7B" w:rsidRDefault="00AF41EF" w:rsidP="00EC51EB">
      <w:pPr>
        <w:pStyle w:val="ListParagraph"/>
        <w:numPr>
          <w:ilvl w:val="0"/>
          <w:numId w:val="16"/>
        </w:numPr>
      </w:pPr>
      <w:r>
        <w:t xml:space="preserve">a graphically formatted presentable pdf document (easiest is to develop it as a WORD </w:t>
      </w:r>
      <w:proofErr w:type="gramStart"/>
      <w:r>
        <w:t>template based</w:t>
      </w:r>
      <w:proofErr w:type="gramEnd"/>
      <w:r>
        <w:t xml:space="preserve"> doc, then save as a pdf)</w:t>
      </w:r>
      <w:r w:rsidR="00556C6D">
        <w:t xml:space="preserve"> </w:t>
      </w:r>
      <w:r>
        <w:t>of 7-10 pages</w:t>
      </w:r>
      <w:r w:rsidR="00556C6D">
        <w:t xml:space="preserve">, </w:t>
      </w:r>
      <w:r>
        <w:t>2 column document</w:t>
      </w:r>
      <w:r w:rsidR="00556C6D">
        <w:t xml:space="preserve">, </w:t>
      </w:r>
      <w:r>
        <w:t>single spaced, 10 point</w:t>
      </w:r>
    </w:p>
    <w:p w14:paraId="5E9842A6" w14:textId="27E55D93" w:rsidR="002A7B7B" w:rsidRDefault="002A7B7B" w:rsidP="00EC51EB">
      <w:pPr>
        <w:pStyle w:val="ListParagraph"/>
        <w:numPr>
          <w:ilvl w:val="0"/>
          <w:numId w:val="16"/>
        </w:numPr>
      </w:pPr>
      <w:r>
        <w:t xml:space="preserve">includes </w:t>
      </w:r>
      <w:r w:rsidR="00AF41EF">
        <w:t>picture, chart or spreadsheet per page, appropriate white space</w:t>
      </w:r>
    </w:p>
    <w:p w14:paraId="33154E8F" w14:textId="6EA46653" w:rsidR="002A7B7B" w:rsidRDefault="00AF41EF" w:rsidP="00EC51EB">
      <w:pPr>
        <w:pStyle w:val="ListParagraph"/>
        <w:numPr>
          <w:ilvl w:val="0"/>
          <w:numId w:val="16"/>
        </w:numPr>
      </w:pPr>
      <w:r>
        <w:t>3 levels of headings</w:t>
      </w:r>
    </w:p>
    <w:p w14:paraId="1BE8F342" w14:textId="63F9E130" w:rsidR="009C19DE" w:rsidRDefault="002A7B7B" w:rsidP="00EC51EB">
      <w:pPr>
        <w:pStyle w:val="ListParagraph"/>
        <w:numPr>
          <w:ilvl w:val="0"/>
          <w:numId w:val="16"/>
        </w:numPr>
      </w:pPr>
      <w:r>
        <w:t>d</w:t>
      </w:r>
      <w:r w:rsidR="00AF41EF">
        <w:t>ocumentation of references</w:t>
      </w:r>
    </w:p>
    <w:p w14:paraId="0440E0A2" w14:textId="73EC769A" w:rsidR="009C19DE" w:rsidRDefault="009C19DE" w:rsidP="00F77A3E">
      <w:r>
        <w:t xml:space="preserve">In developing your </w:t>
      </w:r>
      <w:r w:rsidR="00952B62">
        <w:t xml:space="preserve">report, you will integrate a Comparison of Shapes of the Church, discuss </w:t>
      </w:r>
      <w:proofErr w:type="gramStart"/>
      <w:r w:rsidR="00952B62">
        <w:t>story-telling</w:t>
      </w:r>
      <w:proofErr w:type="gramEnd"/>
      <w:r w:rsidR="00952B62">
        <w:t xml:space="preserve"> in oral cultures and church relationships to poverty cultures. You will </w:t>
      </w:r>
      <w:r w:rsidR="002B20CA">
        <w:t xml:space="preserve">modify </w:t>
      </w:r>
      <w:r w:rsidR="00952B62">
        <w:t>the 80-Step Project Plan</w:t>
      </w:r>
      <w:r w:rsidR="002B20CA">
        <w:t xml:space="preserve">, develop a working plan for entrance the community and a working plan for the Four Seasons </w:t>
      </w:r>
      <w:proofErr w:type="spellStart"/>
      <w:proofErr w:type="gramStart"/>
      <w:r w:rsidR="002B20CA">
        <w:t>cycle.You</w:t>
      </w:r>
      <w:proofErr w:type="spellEnd"/>
      <w:proofErr w:type="gramEnd"/>
      <w:r w:rsidR="002B20CA">
        <w:t xml:space="preserve"> will </w:t>
      </w:r>
      <w:r w:rsidR="00342EA4">
        <w:t xml:space="preserve">incorporate cell-group </w:t>
      </w:r>
      <w:r w:rsidR="009F3882">
        <w:t>and community development</w:t>
      </w:r>
      <w:r w:rsidR="000C3B99">
        <w:t xml:space="preserve"> principles. You will also develop </w:t>
      </w:r>
      <w:r w:rsidR="00E74B39">
        <w:t>a plan for teaching the Four Seasons to others.</w:t>
      </w:r>
    </w:p>
    <w:p w14:paraId="5E45E5BC" w14:textId="77777777" w:rsidR="00432BA1" w:rsidRDefault="00432BA1" w:rsidP="00F77A3E"/>
    <w:p w14:paraId="231E8E77" w14:textId="7DD45E28" w:rsidR="00AA6ABD" w:rsidRDefault="00AA6ABD" w:rsidP="00AA6ABD">
      <w:r w:rsidRPr="007577CE">
        <w:t xml:space="preserve">The final paper will be completed in Module 9 </w:t>
      </w:r>
    </w:p>
    <w:p w14:paraId="0B7E37FE" w14:textId="77777777" w:rsidR="00432BA1" w:rsidRPr="007577CE" w:rsidRDefault="00432BA1" w:rsidP="00AA6ABD"/>
    <w:p w14:paraId="664C23CD" w14:textId="27B936C4" w:rsidR="00AA6ABD" w:rsidRDefault="00AA6ABD" w:rsidP="00AA6ABD">
      <w:r w:rsidRPr="007577CE">
        <w:t xml:space="preserve">It will be presented as your final exam in a video done in garage band, or audacity or a narrated power point (place on </w:t>
      </w:r>
      <w:proofErr w:type="spellStart"/>
      <w:r w:rsidRPr="007577CE">
        <w:t>Authorstream</w:t>
      </w:r>
      <w:proofErr w:type="spellEnd"/>
      <w:r w:rsidRPr="007577CE">
        <w:t xml:space="preserve"> or Vimeo) presentation in Module 11 or 12. You will make a 5-7 minute audio-visual presentation introducing and explaining it using the threaded discussion tool “Assignment 4b Spirituality Presentation.”  </w:t>
      </w:r>
    </w:p>
    <w:p w14:paraId="59DF47C0" w14:textId="77777777" w:rsidR="00904BF3" w:rsidRPr="00432BA1" w:rsidRDefault="00904BF3" w:rsidP="00904BF3">
      <w:pPr>
        <w:rPr>
          <w:color w:val="262626" w:themeColor="text1" w:themeTint="D9"/>
          <w:sz w:val="16"/>
          <w:szCs w:val="16"/>
        </w:rPr>
      </w:pPr>
      <w:r w:rsidRPr="00432BA1">
        <w:rPr>
          <w:rStyle w:val="Strong"/>
          <w:b w:val="0"/>
          <w:bCs w:val="0"/>
          <w:sz w:val="16"/>
          <w:szCs w:val="16"/>
        </w:rPr>
        <w:t>Supports outcomes 1.2, 3</w:t>
      </w:r>
    </w:p>
    <w:p w14:paraId="6FF4979B" w14:textId="77777777" w:rsidR="00C3133C" w:rsidRPr="007577CE" w:rsidRDefault="00C3133C" w:rsidP="00AA6ABD"/>
    <w:p w14:paraId="45C522FE" w14:textId="5F6C8822" w:rsidR="00D309E5" w:rsidRDefault="003D2822" w:rsidP="00731F67">
      <w:pPr>
        <w:pStyle w:val="Heading3"/>
      </w:pPr>
      <w:r>
        <w:t xml:space="preserve">d. Project </w:t>
      </w:r>
      <w:proofErr w:type="gramStart"/>
      <w:r w:rsidR="005506C1">
        <w:t>3</w:t>
      </w:r>
      <w:r w:rsidR="005506C1" w:rsidRPr="00AA6ABD">
        <w:t xml:space="preserve"> </w:t>
      </w:r>
      <w:r>
        <w:t xml:space="preserve"> -</w:t>
      </w:r>
      <w:proofErr w:type="gramEnd"/>
      <w:r>
        <w:t xml:space="preserve"> Practicum</w:t>
      </w:r>
    </w:p>
    <w:p w14:paraId="189FB1CA" w14:textId="33C3AF32" w:rsidR="009D2D04" w:rsidRPr="007577CE" w:rsidRDefault="009D2D04" w:rsidP="009D2D04">
      <w:r>
        <w:lastRenderedPageBreak/>
        <w:t xml:space="preserve">This will be done in </w:t>
      </w:r>
      <w:r w:rsidRPr="007577CE">
        <w:t xml:space="preserve">3-4 hours per </w:t>
      </w:r>
      <w:proofErr w:type="spellStart"/>
      <w:proofErr w:type="gramStart"/>
      <w:r w:rsidRPr="007577CE">
        <w:t>week</w:t>
      </w:r>
      <w:r w:rsidR="00CD063F">
        <w:t>.It</w:t>
      </w:r>
      <w:proofErr w:type="spellEnd"/>
      <w:proofErr w:type="gramEnd"/>
      <w:r w:rsidR="00CD063F">
        <w:t xml:space="preserve"> can be done in one of 3 </w:t>
      </w:r>
      <w:proofErr w:type="spellStart"/>
      <w:r w:rsidR="00E53AF1">
        <w:t>versons</w:t>
      </w:r>
      <w:proofErr w:type="spellEnd"/>
      <w:r w:rsidR="00E53AF1">
        <w:t>.</w:t>
      </w:r>
    </w:p>
    <w:p w14:paraId="01990BAE" w14:textId="77777777" w:rsidR="00E53AF1" w:rsidRPr="00F77A3E" w:rsidRDefault="009D2D04" w:rsidP="009D2D04">
      <w:pPr>
        <w:rPr>
          <w:b/>
        </w:rPr>
      </w:pPr>
      <w:r w:rsidRPr="00F77A3E">
        <w:rPr>
          <w:b/>
        </w:rPr>
        <w:t xml:space="preserve">3.1 Expansion of a church into a new area of community engagement </w:t>
      </w:r>
    </w:p>
    <w:p w14:paraId="5CF3344D" w14:textId="3BE94AD3" w:rsidR="009D2D04" w:rsidRPr="00432BA1" w:rsidRDefault="009D2D04" w:rsidP="00E53AF1">
      <w:pPr>
        <w:rPr>
          <w:sz w:val="16"/>
          <w:szCs w:val="16"/>
        </w:rPr>
      </w:pPr>
      <w:r w:rsidRPr="007577CE">
        <w:t>(For those with CD, CO or advocacy calling and gifting)</w:t>
      </w:r>
      <w:r w:rsidR="00E53AF1">
        <w:t xml:space="preserve">. </w:t>
      </w:r>
      <w:r w:rsidRPr="007577CE">
        <w:t xml:space="preserve">Initiate and develop a team </w:t>
      </w:r>
      <w:r w:rsidRPr="007577CE">
        <w:rPr>
          <w:lang w:val="en-NZ"/>
        </w:rPr>
        <w:t>that increases at least one area of the capacity of a slum church (economic, health, social issues etc.) into community engagement.</w:t>
      </w:r>
      <w:r w:rsidRPr="007577CE">
        <w:t xml:space="preserve"> </w:t>
      </w:r>
      <w:r w:rsidRPr="007577CE">
        <w:rPr>
          <w:lang w:val="en-NZ"/>
        </w:rPr>
        <w:t xml:space="preserve">Creatively </w:t>
      </w:r>
      <w:r w:rsidRPr="007577CE">
        <w:t>summarize with diagrams in a 2500 word report.</w:t>
      </w:r>
      <w:r w:rsidR="00E53AF1">
        <w:t xml:space="preserve"> </w:t>
      </w:r>
      <w:r w:rsidRPr="00432BA1">
        <w:rPr>
          <w:sz w:val="16"/>
          <w:szCs w:val="16"/>
        </w:rPr>
        <w:t>Supports outcomes 1.3, 2.1, 3.1</w:t>
      </w:r>
    </w:p>
    <w:p w14:paraId="4288A5B3" w14:textId="77777777" w:rsidR="00432BA1" w:rsidRDefault="00432BA1" w:rsidP="00E53AF1">
      <w:pPr>
        <w:rPr>
          <w:b/>
        </w:rPr>
      </w:pPr>
    </w:p>
    <w:p w14:paraId="28A8F1E7" w14:textId="77777777" w:rsidR="00E53AF1" w:rsidRPr="00F77A3E" w:rsidRDefault="00E53AF1" w:rsidP="00E53AF1">
      <w:pPr>
        <w:rPr>
          <w:b/>
        </w:rPr>
      </w:pPr>
      <w:r w:rsidRPr="00F77A3E">
        <w:rPr>
          <w:b/>
        </w:rPr>
        <w:t xml:space="preserve">Or </w:t>
      </w:r>
      <w:proofErr w:type="gramStart"/>
      <w:r w:rsidRPr="00F77A3E">
        <w:rPr>
          <w:b/>
        </w:rPr>
        <w:t>3.2  Team</w:t>
      </w:r>
      <w:proofErr w:type="gramEnd"/>
      <w:r w:rsidRPr="00F77A3E">
        <w:rPr>
          <w:b/>
        </w:rPr>
        <w:t xml:space="preserve"> training plan </w:t>
      </w:r>
    </w:p>
    <w:p w14:paraId="5F4B6E96" w14:textId="64FF13D6" w:rsidR="00E53AF1" w:rsidRPr="007577CE" w:rsidRDefault="00E53AF1" w:rsidP="00E53AF1">
      <w:r w:rsidRPr="007577CE">
        <w:t>(For those with prior experience in group or church formation)</w:t>
      </w:r>
    </w:p>
    <w:p w14:paraId="6BDE58A4" w14:textId="77777777" w:rsidR="00E53AF1" w:rsidRPr="007577CE" w:rsidRDefault="00E53AF1" w:rsidP="00E53AF1">
      <w:r w:rsidRPr="007577CE">
        <w:t xml:space="preserve">Develop and initiate a team training plan that includes grass roots church developers and other community workers. Identify 4-8 trainees. Analyze the trainees’ suitability for entry into developing a community of disciples within an urban poor community. Engage the team in the development of an initial plan for each season of growth, identifying specific roles for the team. Develop stories to teach at each season of growth. Summarize in a </w:t>
      </w:r>
      <w:proofErr w:type="gramStart"/>
      <w:r w:rsidRPr="007577CE">
        <w:t>2500 word</w:t>
      </w:r>
      <w:proofErr w:type="gramEnd"/>
      <w:r w:rsidRPr="007577CE">
        <w:t xml:space="preserve"> report that provides evidence of having integrated key insights from course materials (course manual, Grassroots Training CD and required texts).  </w:t>
      </w:r>
    </w:p>
    <w:p w14:paraId="4BFB77D9" w14:textId="77777777" w:rsidR="00E53AF1" w:rsidRPr="00432BA1" w:rsidRDefault="00E53AF1" w:rsidP="00E53AF1">
      <w:pPr>
        <w:rPr>
          <w:sz w:val="16"/>
          <w:szCs w:val="16"/>
        </w:rPr>
      </w:pPr>
      <w:r w:rsidRPr="00432BA1">
        <w:rPr>
          <w:sz w:val="16"/>
          <w:szCs w:val="16"/>
        </w:rPr>
        <w:t>Supports outcomes 1.3, 2.1, 3.2</w:t>
      </w:r>
    </w:p>
    <w:p w14:paraId="1570E860" w14:textId="77777777" w:rsidR="00432BA1" w:rsidRPr="00432BA1" w:rsidRDefault="00432BA1" w:rsidP="00E53AF1">
      <w:pPr>
        <w:rPr>
          <w:b/>
          <w:sz w:val="16"/>
          <w:szCs w:val="16"/>
        </w:rPr>
      </w:pPr>
    </w:p>
    <w:p w14:paraId="38F4467D" w14:textId="77777777" w:rsidR="00E53AF1" w:rsidRPr="00F77A3E" w:rsidRDefault="00E53AF1" w:rsidP="00E53AF1">
      <w:pPr>
        <w:rPr>
          <w:b/>
        </w:rPr>
      </w:pPr>
      <w:r w:rsidRPr="00F77A3E">
        <w:rPr>
          <w:b/>
        </w:rPr>
        <w:t xml:space="preserve">Or 3.3 Small Group Formation </w:t>
      </w:r>
    </w:p>
    <w:p w14:paraId="28ABC6DF" w14:textId="7EC3CF4A" w:rsidR="00E53AF1" w:rsidRPr="007577CE" w:rsidRDefault="00E53AF1" w:rsidP="00E53AF1">
      <w:r w:rsidRPr="007577CE">
        <w:t xml:space="preserve">(for those with no background in forming teams or cells) </w:t>
      </w:r>
    </w:p>
    <w:p w14:paraId="600BC7CA" w14:textId="414CCD46" w:rsidR="00920C6E" w:rsidRDefault="00E53AF1" w:rsidP="00E53AF1">
      <w:r w:rsidRPr="007577CE">
        <w:rPr>
          <w:lang w:val="en-NZ"/>
        </w:rPr>
        <w:t xml:space="preserve">Lead or assist in leading the formation and growth of a cell group, team  or small group or ministry among non-believers or needy people (such as an AA group). Creatively </w:t>
      </w:r>
      <w:r w:rsidRPr="007577CE">
        <w:t>summarize with diagrams in a 2500 word report that provides evidence of having integrated key insights from the literature on cells and small group development.</w:t>
      </w:r>
    </w:p>
    <w:p w14:paraId="450ED2BE" w14:textId="77777777" w:rsidR="00432BA1" w:rsidRDefault="00432BA1" w:rsidP="00E53AF1"/>
    <w:p w14:paraId="55CCE2F8" w14:textId="526F643F" w:rsidR="00E90BF9" w:rsidRDefault="00920C6E" w:rsidP="00E90BF9">
      <w:r>
        <w:t>Whichever Practicu</w:t>
      </w:r>
      <w:r w:rsidR="00E90BF9">
        <w:t>m experience you choose, you must:</w:t>
      </w:r>
    </w:p>
    <w:p w14:paraId="1665A83F" w14:textId="2399F143" w:rsidR="00E90BF9" w:rsidRDefault="00E90BF9" w:rsidP="00EC51EB">
      <w:pPr>
        <w:pStyle w:val="ListParagraph"/>
        <w:numPr>
          <w:ilvl w:val="0"/>
          <w:numId w:val="17"/>
        </w:numPr>
      </w:pPr>
      <w:r>
        <w:t>Confirm with the Professor which you will do.</w:t>
      </w:r>
    </w:p>
    <w:p w14:paraId="63C9603E" w14:textId="299D8956" w:rsidR="00490400" w:rsidRDefault="00490400" w:rsidP="00EC51EB">
      <w:pPr>
        <w:pStyle w:val="ListParagraph"/>
        <w:numPr>
          <w:ilvl w:val="0"/>
          <w:numId w:val="17"/>
        </w:numPr>
      </w:pPr>
      <w:r>
        <w:t>Meet with the team and community you are assigned to and appropriate leaders to initiate</w:t>
      </w:r>
    </w:p>
    <w:p w14:paraId="1BAA7858" w14:textId="05EAC02A" w:rsidR="00706126" w:rsidRDefault="00032DBD" w:rsidP="00EC51EB">
      <w:pPr>
        <w:pStyle w:val="ListParagraph"/>
        <w:numPr>
          <w:ilvl w:val="0"/>
          <w:numId w:val="17"/>
        </w:numPr>
      </w:pPr>
      <w:r>
        <w:t>Meet with the team to pray and plan</w:t>
      </w:r>
      <w:r w:rsidR="009267E0">
        <w:t xml:space="preserve"> over some time and submit a synopsis of your plan</w:t>
      </w:r>
    </w:p>
    <w:p w14:paraId="19DACE3F" w14:textId="0A58AC00" w:rsidR="009267E0" w:rsidRDefault="009267E0" w:rsidP="00EC51EB">
      <w:pPr>
        <w:pStyle w:val="ListParagraph"/>
        <w:numPr>
          <w:ilvl w:val="0"/>
          <w:numId w:val="17"/>
        </w:numPr>
      </w:pPr>
      <w:r w:rsidRPr="007577CE">
        <w:t xml:space="preserve">Fill in and discuss the Breen Ministry Leadership Gifts </w:t>
      </w:r>
      <w:proofErr w:type="spellStart"/>
      <w:r w:rsidRPr="007577CE">
        <w:t>Self Assessment</w:t>
      </w:r>
      <w:proofErr w:type="spellEnd"/>
    </w:p>
    <w:p w14:paraId="06CB267D" w14:textId="7ECAEB8C" w:rsidR="00DA3270" w:rsidRDefault="00DA3270" w:rsidP="00EC51EB">
      <w:pPr>
        <w:pStyle w:val="ListParagraph"/>
        <w:numPr>
          <w:ilvl w:val="0"/>
          <w:numId w:val="17"/>
        </w:numPr>
      </w:pPr>
      <w:r>
        <w:t>Plan an evangelistic party somewhere in the middle</w:t>
      </w:r>
    </w:p>
    <w:p w14:paraId="49BB5497" w14:textId="73F44E44" w:rsidR="00DA3270" w:rsidRDefault="00DA3270" w:rsidP="00EC51EB">
      <w:pPr>
        <w:pStyle w:val="ListParagraph"/>
        <w:numPr>
          <w:ilvl w:val="0"/>
          <w:numId w:val="17"/>
        </w:numPr>
      </w:pPr>
      <w:r w:rsidRPr="007577CE">
        <w:t xml:space="preserve">Each week from </w:t>
      </w:r>
      <w:r w:rsidR="003F16B3">
        <w:t>Week 6</w:t>
      </w:r>
      <w:r w:rsidRPr="007577CE">
        <w:t>, list the names of those to whom you have been able to make a presentation of the gospel. Continue to include your list of friends and what is the next step God wants you to do with them, particularly identify five that the Lord is directing you towards, make specific prayers, and what you are doing to build social relationships with these folks, based</w:t>
      </w:r>
      <w:r>
        <w:t xml:space="preserve"> </w:t>
      </w:r>
      <w:r w:rsidRPr="007577CE">
        <w:t>on the Waltzing Witnessing, and Jesus was a Party Communicator principles.</w:t>
      </w:r>
    </w:p>
    <w:p w14:paraId="115182EB" w14:textId="29EB25A9" w:rsidR="00D92939" w:rsidRDefault="00D92939" w:rsidP="00EC51EB">
      <w:pPr>
        <w:pStyle w:val="ListParagraph"/>
        <w:numPr>
          <w:ilvl w:val="0"/>
          <w:numId w:val="17"/>
        </w:numPr>
      </w:pPr>
      <w:r>
        <w:t>You will have a mid-term</w:t>
      </w:r>
      <w:r w:rsidR="00A46CE3">
        <w:t xml:space="preserve"> (Week 7)</w:t>
      </w:r>
      <w:r>
        <w:t xml:space="preserve"> and end-of-term </w:t>
      </w:r>
      <w:r w:rsidR="00A46CE3">
        <w:t>(Week 1</w:t>
      </w:r>
      <w:r w:rsidR="00A354BB">
        <w:t>4</w:t>
      </w:r>
      <w:r w:rsidR="00A46CE3">
        <w:t xml:space="preserve">) evaluation </w:t>
      </w:r>
      <w:r>
        <w:t>from your supervisor</w:t>
      </w:r>
    </w:p>
    <w:p w14:paraId="3D109877" w14:textId="6C26164C" w:rsidR="00A354BB" w:rsidRDefault="00A354BB" w:rsidP="00EC51EB">
      <w:pPr>
        <w:pStyle w:val="ListParagraph"/>
        <w:numPr>
          <w:ilvl w:val="0"/>
          <w:numId w:val="17"/>
        </w:numPr>
      </w:pPr>
      <w:r w:rsidRPr="007577CE">
        <w:t>Finish integrating your discussions</w:t>
      </w:r>
      <w:r w:rsidR="00E24BD9">
        <w:t xml:space="preserve"> and experiences</w:t>
      </w:r>
      <w:r w:rsidRPr="007577CE">
        <w:t xml:space="preserve"> into the summary report of </w:t>
      </w:r>
      <w:r w:rsidR="00E24BD9">
        <w:t xml:space="preserve">things you have </w:t>
      </w:r>
      <w:r w:rsidRPr="007577CE">
        <w:t xml:space="preserve">learned in entrance, incarnation, clearly communicating gospel, group </w:t>
      </w:r>
      <w:r w:rsidRPr="007577CE">
        <w:lastRenderedPageBreak/>
        <w:t xml:space="preserve">formation, becoming a social leader, teamwork in church planting. Submit </w:t>
      </w:r>
      <w:proofErr w:type="gramStart"/>
      <w:r w:rsidRPr="007577CE">
        <w:t>2500 word</w:t>
      </w:r>
      <w:proofErr w:type="gramEnd"/>
      <w:r w:rsidRPr="007577CE">
        <w:t xml:space="preserve"> reflections based on this and forum</w:t>
      </w:r>
      <w:r w:rsidR="00E24BD9">
        <w:t xml:space="preserve"> (Week 10).</w:t>
      </w:r>
    </w:p>
    <w:p w14:paraId="0C325DC5" w14:textId="5EA21BCC" w:rsidR="00904BF3" w:rsidRPr="00432BA1" w:rsidRDefault="00F002E9" w:rsidP="00F002E9">
      <w:pPr>
        <w:rPr>
          <w:sz w:val="16"/>
          <w:szCs w:val="16"/>
        </w:rPr>
      </w:pPr>
      <w:r w:rsidRPr="00432BA1">
        <w:rPr>
          <w:sz w:val="16"/>
          <w:szCs w:val="16"/>
        </w:rPr>
        <w:t>Supports outcomes 1.3, 2.1, 3.3</w:t>
      </w:r>
    </w:p>
    <w:p w14:paraId="4F41182A" w14:textId="77777777" w:rsidR="00491BED" w:rsidRPr="00432BA1" w:rsidRDefault="00491BED" w:rsidP="00E00399">
      <w:pPr>
        <w:rPr>
          <w:sz w:val="16"/>
          <w:szCs w:val="16"/>
        </w:rPr>
      </w:pPr>
    </w:p>
    <w:p w14:paraId="0417E893" w14:textId="77777777" w:rsidR="00566CE6" w:rsidRDefault="00566CE6">
      <w:pPr>
        <w:rPr>
          <w:b/>
          <w:bCs/>
          <w:noProof/>
        </w:rPr>
      </w:pPr>
      <w:r>
        <w:br w:type="page"/>
      </w:r>
    </w:p>
    <w:p w14:paraId="67555B96" w14:textId="4592FC61" w:rsidR="00154E97" w:rsidRPr="007577CE" w:rsidRDefault="00313DCD" w:rsidP="002717C1">
      <w:pPr>
        <w:pStyle w:val="Heading2"/>
      </w:pPr>
      <w:r>
        <w:lastRenderedPageBreak/>
        <w:t xml:space="preserve">E. </w:t>
      </w:r>
      <w:r w:rsidR="002717C1">
        <w:t>Grading</w:t>
      </w:r>
      <w:r w:rsidR="00006A9E">
        <w:t xml:space="preserve"> Scale with GPA</w:t>
      </w:r>
    </w:p>
    <w:p w14:paraId="523FF2A7" w14:textId="77777777" w:rsidR="00192A3D" w:rsidRPr="00B803B7" w:rsidRDefault="00192A3D" w:rsidP="00F77A3E">
      <w:pPr>
        <w:tabs>
          <w:tab w:val="left" w:pos="360"/>
          <w:tab w:val="left" w:pos="720"/>
          <w:tab w:val="left" w:pos="1080"/>
          <w:tab w:val="left" w:pos="1520"/>
        </w:tabs>
        <w:rPr>
          <w:i/>
        </w:rPr>
      </w:pPr>
      <w:r w:rsidRPr="00B803B7">
        <w:rPr>
          <w:i/>
        </w:rPr>
        <w:t xml:space="preserve">Graduate course grades calculated on a 100-point scale as follows: </w:t>
      </w:r>
    </w:p>
    <w:tbl>
      <w:tblPr>
        <w:tblStyle w:val="TableGrid"/>
        <w:tblW w:w="9360" w:type="dxa"/>
        <w:tblInd w:w="-365" w:type="dxa"/>
        <w:tblLook w:val="04A0" w:firstRow="1" w:lastRow="0" w:firstColumn="1" w:lastColumn="0" w:noHBand="0" w:noVBand="1"/>
      </w:tblPr>
      <w:tblGrid>
        <w:gridCol w:w="4950"/>
        <w:gridCol w:w="4410"/>
      </w:tblGrid>
      <w:tr w:rsidR="00192A3D" w14:paraId="7CBACF00" w14:textId="77777777" w:rsidTr="00432BA1">
        <w:trPr>
          <w:trHeight w:val="2261"/>
        </w:trPr>
        <w:tc>
          <w:tcPr>
            <w:tcW w:w="4950" w:type="dxa"/>
          </w:tcPr>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941"/>
              <w:gridCol w:w="736"/>
              <w:gridCol w:w="1527"/>
            </w:tblGrid>
            <w:tr w:rsidR="00192A3D" w:rsidRPr="002D2D7F" w14:paraId="7179DD0A" w14:textId="77777777" w:rsidTr="00480F49">
              <w:trPr>
                <w:trHeight w:val="242"/>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7A4CCE8D" w14:textId="77777777" w:rsidR="00192A3D" w:rsidRPr="002D2D7F" w:rsidRDefault="00192A3D" w:rsidP="00432BA1"/>
              </w:tc>
              <w:tc>
                <w:tcPr>
                  <w:tcW w:w="2263" w:type="dxa"/>
                  <w:gridSpan w:val="2"/>
                  <w:tcBorders>
                    <w:top w:val="single" w:sz="4" w:space="0" w:color="auto"/>
                    <w:left w:val="single" w:sz="4" w:space="0" w:color="auto"/>
                    <w:bottom w:val="single" w:sz="4" w:space="0" w:color="auto"/>
                    <w:right w:val="single" w:sz="4" w:space="0" w:color="auto"/>
                  </w:tcBorders>
                  <w:shd w:val="clear" w:color="auto" w:fill="E0E0E0"/>
                </w:tcPr>
                <w:p w14:paraId="6F9CE7EA" w14:textId="77777777" w:rsidR="00192A3D" w:rsidRPr="002D2D7F" w:rsidRDefault="00192A3D" w:rsidP="00432BA1">
                  <w:r w:rsidRPr="002D2D7F">
                    <w:t>WCIU</w:t>
                  </w:r>
                </w:p>
              </w:tc>
            </w:tr>
            <w:tr w:rsidR="00192A3D" w:rsidRPr="002D2D7F" w14:paraId="375C913F" w14:textId="77777777" w:rsidTr="00480F49">
              <w:trPr>
                <w:trHeight w:val="256"/>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6B21AB29" w14:textId="77777777" w:rsidR="00192A3D" w:rsidRPr="002D2D7F" w:rsidRDefault="00192A3D" w:rsidP="00432BA1">
                  <w:r w:rsidRPr="002D2D7F">
                    <w:t>Grade</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05B03EB5" w14:textId="77777777" w:rsidR="00192A3D" w:rsidRPr="002D2D7F" w:rsidRDefault="00192A3D" w:rsidP="00432BA1">
                  <w:r w:rsidRPr="002D2D7F">
                    <w:t>GPA</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55624E24" w14:textId="77777777" w:rsidR="00192A3D" w:rsidRPr="002D2D7F" w:rsidRDefault="00192A3D" w:rsidP="00432BA1">
                  <w:pPr>
                    <w:rPr>
                      <w:color w:val="000000" w:themeColor="text1"/>
                    </w:rPr>
                  </w:pPr>
                  <w:r w:rsidRPr="002D2D7F">
                    <w:rPr>
                      <w:color w:val="000000" w:themeColor="text1"/>
                    </w:rPr>
                    <w:t>Numeric</w:t>
                  </w:r>
                </w:p>
              </w:tc>
            </w:tr>
            <w:tr w:rsidR="00192A3D" w:rsidRPr="002D2D7F" w14:paraId="68EB3678" w14:textId="77777777" w:rsidTr="00480F49">
              <w:trPr>
                <w:trHeight w:val="256"/>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753CF361" w14:textId="77777777" w:rsidR="00192A3D" w:rsidRPr="002D2D7F" w:rsidRDefault="00192A3D" w:rsidP="00432BA1">
                  <w:r w:rsidRPr="002D2D7F">
                    <w:t>A+</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3E51B3BE" w14:textId="77777777" w:rsidR="00192A3D" w:rsidRPr="002D2D7F" w:rsidRDefault="00192A3D" w:rsidP="00432BA1">
                  <w:r w:rsidRPr="002D2D7F">
                    <w:t>4.0</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5F696241" w14:textId="77777777" w:rsidR="00192A3D" w:rsidRPr="002D2D7F" w:rsidRDefault="00192A3D" w:rsidP="00432BA1">
                  <w:pPr>
                    <w:rPr>
                      <w:color w:val="000000" w:themeColor="text1"/>
                    </w:rPr>
                  </w:pPr>
                  <w:r w:rsidRPr="002D2D7F">
                    <w:rPr>
                      <w:color w:val="000000" w:themeColor="text1"/>
                    </w:rPr>
                    <w:t>100</w:t>
                  </w:r>
                </w:p>
              </w:tc>
            </w:tr>
            <w:tr w:rsidR="00192A3D" w:rsidRPr="002D2D7F" w14:paraId="6DD5B81F" w14:textId="77777777" w:rsidTr="00480F49">
              <w:trPr>
                <w:trHeight w:val="256"/>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22959826" w14:textId="77777777" w:rsidR="00192A3D" w:rsidRPr="002D2D7F" w:rsidRDefault="00192A3D" w:rsidP="00432BA1">
                  <w:r w:rsidRPr="002D2D7F">
                    <w:t>A</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5FFABBA0" w14:textId="77777777" w:rsidR="00192A3D" w:rsidRPr="002D2D7F" w:rsidRDefault="00192A3D" w:rsidP="00432BA1">
                  <w:r w:rsidRPr="002D2D7F">
                    <w:t>4.0</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30FCD074" w14:textId="77777777" w:rsidR="00192A3D" w:rsidRPr="002D2D7F" w:rsidRDefault="00192A3D" w:rsidP="00432BA1">
                  <w:pPr>
                    <w:rPr>
                      <w:color w:val="000000" w:themeColor="text1"/>
                    </w:rPr>
                  </w:pPr>
                  <w:r w:rsidRPr="002D2D7F">
                    <w:rPr>
                      <w:color w:val="000000" w:themeColor="text1"/>
                    </w:rPr>
                    <w:t>93-99</w:t>
                  </w:r>
                </w:p>
              </w:tc>
            </w:tr>
            <w:tr w:rsidR="00192A3D" w:rsidRPr="002D2D7F" w14:paraId="67994CB8" w14:textId="77777777" w:rsidTr="00480F49">
              <w:trPr>
                <w:trHeight w:val="256"/>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3B057021" w14:textId="77777777" w:rsidR="00192A3D" w:rsidRPr="002D2D7F" w:rsidRDefault="00192A3D" w:rsidP="00432BA1">
                  <w:r w:rsidRPr="002D2D7F">
                    <w:t>A-</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5AAB66FF" w14:textId="77777777" w:rsidR="00192A3D" w:rsidRPr="002D2D7F" w:rsidRDefault="00192A3D" w:rsidP="00432BA1">
                  <w:r w:rsidRPr="002D2D7F">
                    <w:t>3.7</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7C9B29A3" w14:textId="77777777" w:rsidR="00192A3D" w:rsidRPr="002D2D7F" w:rsidRDefault="00192A3D" w:rsidP="00432BA1">
                  <w:pPr>
                    <w:rPr>
                      <w:color w:val="000000" w:themeColor="text1"/>
                    </w:rPr>
                  </w:pPr>
                  <w:r w:rsidRPr="002D2D7F">
                    <w:rPr>
                      <w:color w:val="000000" w:themeColor="text1"/>
                    </w:rPr>
                    <w:t>90-92</w:t>
                  </w:r>
                </w:p>
              </w:tc>
            </w:tr>
            <w:tr w:rsidR="00192A3D" w:rsidRPr="002D2D7F" w14:paraId="7B1BC4F3" w14:textId="77777777" w:rsidTr="00480F49">
              <w:trPr>
                <w:trHeight w:val="242"/>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7F212E71" w14:textId="77777777" w:rsidR="00192A3D" w:rsidRPr="002D2D7F" w:rsidRDefault="00192A3D" w:rsidP="00432BA1">
                  <w:r w:rsidRPr="002D2D7F">
                    <w:t>B+</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36FFB211" w14:textId="77777777" w:rsidR="00192A3D" w:rsidRPr="002D2D7F" w:rsidRDefault="00192A3D" w:rsidP="00432BA1">
                  <w:r w:rsidRPr="002D2D7F">
                    <w:t>3.3</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0A5F0A53" w14:textId="3DC83210" w:rsidR="00192A3D" w:rsidRPr="002D2D7F" w:rsidRDefault="00192A3D" w:rsidP="00432BA1">
                  <w:pPr>
                    <w:rPr>
                      <w:color w:val="000000" w:themeColor="text1"/>
                    </w:rPr>
                  </w:pPr>
                  <w:r w:rsidRPr="002D2D7F">
                    <w:rPr>
                      <w:color w:val="000000" w:themeColor="text1"/>
                    </w:rPr>
                    <w:t>87-89</w:t>
                  </w:r>
                </w:p>
              </w:tc>
            </w:tr>
            <w:tr w:rsidR="00192A3D" w:rsidRPr="002D2D7F" w14:paraId="1DC62595" w14:textId="77777777" w:rsidTr="00480F49">
              <w:trPr>
                <w:trHeight w:val="256"/>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735FA452" w14:textId="77777777" w:rsidR="00192A3D" w:rsidRPr="002D2D7F" w:rsidRDefault="00192A3D" w:rsidP="00432BA1">
                  <w:r w:rsidRPr="002D2D7F">
                    <w:t>B</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372FDC58" w14:textId="77777777" w:rsidR="00192A3D" w:rsidRPr="002D2D7F" w:rsidRDefault="00192A3D" w:rsidP="00432BA1">
                  <w:r w:rsidRPr="002D2D7F">
                    <w:t>3.0</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4224EDDE" w14:textId="77777777" w:rsidR="00192A3D" w:rsidRPr="002D2D7F" w:rsidRDefault="00192A3D" w:rsidP="00432BA1">
                  <w:pPr>
                    <w:rPr>
                      <w:color w:val="000000" w:themeColor="text1"/>
                    </w:rPr>
                  </w:pPr>
                  <w:r w:rsidRPr="002D2D7F">
                    <w:rPr>
                      <w:color w:val="000000" w:themeColor="text1"/>
                    </w:rPr>
                    <w:t>83-86</w:t>
                  </w:r>
                </w:p>
              </w:tc>
            </w:tr>
            <w:tr w:rsidR="00192A3D" w:rsidRPr="002D2D7F" w14:paraId="6571D5A2" w14:textId="77777777" w:rsidTr="00480F49">
              <w:trPr>
                <w:trHeight w:val="256"/>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559C86FD" w14:textId="77777777" w:rsidR="00192A3D" w:rsidRPr="002D2D7F" w:rsidRDefault="00192A3D" w:rsidP="00432BA1">
                  <w:r w:rsidRPr="002D2D7F">
                    <w:t>B-</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70F38B26" w14:textId="77777777" w:rsidR="00192A3D" w:rsidRPr="002D2D7F" w:rsidRDefault="00192A3D" w:rsidP="00432BA1">
                  <w:r w:rsidRPr="002D2D7F">
                    <w:t>2.7</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4A2E1895" w14:textId="77777777" w:rsidR="00192A3D" w:rsidRPr="002D2D7F" w:rsidRDefault="00192A3D" w:rsidP="00432BA1">
                  <w:pPr>
                    <w:rPr>
                      <w:color w:val="000000" w:themeColor="text1"/>
                    </w:rPr>
                  </w:pPr>
                  <w:r w:rsidRPr="002D2D7F">
                    <w:rPr>
                      <w:color w:val="000000" w:themeColor="text1"/>
                    </w:rPr>
                    <w:t>80-82</w:t>
                  </w:r>
                </w:p>
              </w:tc>
            </w:tr>
            <w:tr w:rsidR="00192A3D" w:rsidRPr="002D2D7F" w14:paraId="1BE06FBA" w14:textId="77777777" w:rsidTr="00480F49">
              <w:trPr>
                <w:trHeight w:val="256"/>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5B1D88F5" w14:textId="77777777" w:rsidR="00192A3D" w:rsidRPr="002D2D7F" w:rsidRDefault="00192A3D" w:rsidP="00432BA1">
                  <w:r w:rsidRPr="002D2D7F">
                    <w:t>C+</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171C086E" w14:textId="77777777" w:rsidR="00192A3D" w:rsidRPr="002D2D7F" w:rsidRDefault="00192A3D" w:rsidP="00432BA1">
                  <w:r w:rsidRPr="002D2D7F">
                    <w:t>2.3</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297C2D3E" w14:textId="77777777" w:rsidR="00192A3D" w:rsidRPr="002D2D7F" w:rsidRDefault="00192A3D" w:rsidP="00432BA1">
                  <w:pPr>
                    <w:rPr>
                      <w:color w:val="000000" w:themeColor="text1"/>
                    </w:rPr>
                  </w:pPr>
                  <w:r w:rsidRPr="002D2D7F">
                    <w:rPr>
                      <w:color w:val="000000" w:themeColor="text1"/>
                    </w:rPr>
                    <w:t>77-79</w:t>
                  </w:r>
                </w:p>
              </w:tc>
            </w:tr>
            <w:tr w:rsidR="00192A3D" w:rsidRPr="002D2D7F" w14:paraId="10D1F578" w14:textId="77777777" w:rsidTr="00480F49">
              <w:trPr>
                <w:trHeight w:val="242"/>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0C2B01FF" w14:textId="77777777" w:rsidR="00192A3D" w:rsidRPr="002D2D7F" w:rsidRDefault="00192A3D" w:rsidP="00432BA1">
                  <w:r w:rsidRPr="002D2D7F">
                    <w:t>C</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68F85BCA" w14:textId="77777777" w:rsidR="00192A3D" w:rsidRPr="002D2D7F" w:rsidRDefault="00192A3D" w:rsidP="00432BA1">
                  <w:r w:rsidRPr="002D2D7F">
                    <w:t>2.0</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1AE65184" w14:textId="77777777" w:rsidR="00192A3D" w:rsidRPr="002D2D7F" w:rsidRDefault="00192A3D" w:rsidP="00432BA1">
                  <w:pPr>
                    <w:rPr>
                      <w:color w:val="000000" w:themeColor="text1"/>
                    </w:rPr>
                  </w:pPr>
                  <w:r w:rsidRPr="002D2D7F">
                    <w:rPr>
                      <w:color w:val="000000" w:themeColor="text1"/>
                    </w:rPr>
                    <w:t>73-76</w:t>
                  </w:r>
                </w:p>
              </w:tc>
            </w:tr>
            <w:tr w:rsidR="00192A3D" w:rsidRPr="002D2D7F" w14:paraId="6649B4B5" w14:textId="77777777" w:rsidTr="00480F49">
              <w:trPr>
                <w:trHeight w:val="256"/>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61C2BF21" w14:textId="77777777" w:rsidR="00192A3D" w:rsidRPr="002D2D7F" w:rsidRDefault="00192A3D" w:rsidP="00432BA1">
                  <w:r w:rsidRPr="002D2D7F">
                    <w:t>C-</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072B3A38" w14:textId="77777777" w:rsidR="00192A3D" w:rsidRPr="002D2D7F" w:rsidRDefault="00192A3D" w:rsidP="00432BA1">
                  <w:r w:rsidRPr="002D2D7F">
                    <w:t>1.7</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20653908" w14:textId="77777777" w:rsidR="00192A3D" w:rsidRPr="002D2D7F" w:rsidRDefault="00192A3D" w:rsidP="00432BA1">
                  <w:pPr>
                    <w:rPr>
                      <w:color w:val="000000" w:themeColor="text1"/>
                    </w:rPr>
                  </w:pPr>
                  <w:r w:rsidRPr="002D2D7F">
                    <w:rPr>
                      <w:color w:val="000000" w:themeColor="text1"/>
                    </w:rPr>
                    <w:t>70-72</w:t>
                  </w:r>
                </w:p>
              </w:tc>
            </w:tr>
            <w:tr w:rsidR="00192A3D" w:rsidRPr="002D2D7F" w14:paraId="4D8CF293" w14:textId="77777777" w:rsidTr="00480F49">
              <w:trPr>
                <w:trHeight w:val="256"/>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34A66490" w14:textId="77777777" w:rsidR="00192A3D" w:rsidRPr="002D2D7F" w:rsidRDefault="00192A3D" w:rsidP="00432BA1">
                  <w:r w:rsidRPr="002D2D7F">
                    <w:t>D+</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6E6CB5DC" w14:textId="77777777" w:rsidR="00192A3D" w:rsidRPr="002D2D7F" w:rsidRDefault="00192A3D" w:rsidP="00432BA1">
                  <w:r w:rsidRPr="002D2D7F">
                    <w:t>1.3</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5B89B90C" w14:textId="77777777" w:rsidR="00192A3D" w:rsidRPr="002D2D7F" w:rsidRDefault="00192A3D" w:rsidP="00432BA1">
                  <w:pPr>
                    <w:rPr>
                      <w:color w:val="000000" w:themeColor="text1"/>
                    </w:rPr>
                  </w:pPr>
                  <w:r w:rsidRPr="002D2D7F">
                    <w:rPr>
                      <w:color w:val="000000" w:themeColor="text1"/>
                    </w:rPr>
                    <w:t>67-69</w:t>
                  </w:r>
                </w:p>
              </w:tc>
            </w:tr>
            <w:tr w:rsidR="00192A3D" w:rsidRPr="002D2D7F" w14:paraId="786B4375" w14:textId="77777777" w:rsidTr="00480F49">
              <w:trPr>
                <w:trHeight w:val="256"/>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3342DCDA" w14:textId="77777777" w:rsidR="00192A3D" w:rsidRPr="002D2D7F" w:rsidRDefault="00192A3D" w:rsidP="00432BA1">
                  <w:r w:rsidRPr="002D2D7F">
                    <w:t>D</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271F5CCE" w14:textId="77777777" w:rsidR="00192A3D" w:rsidRPr="002D2D7F" w:rsidRDefault="00192A3D" w:rsidP="00432BA1">
                  <w:r w:rsidRPr="002D2D7F">
                    <w:t>1</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79381ADB" w14:textId="77777777" w:rsidR="00192A3D" w:rsidRPr="002D2D7F" w:rsidRDefault="00192A3D" w:rsidP="00432BA1">
                  <w:pPr>
                    <w:rPr>
                      <w:color w:val="000000" w:themeColor="text1"/>
                    </w:rPr>
                  </w:pPr>
                  <w:r w:rsidRPr="002D2D7F">
                    <w:rPr>
                      <w:color w:val="000000" w:themeColor="text1"/>
                    </w:rPr>
                    <w:t>63-66</w:t>
                  </w:r>
                </w:p>
              </w:tc>
            </w:tr>
            <w:tr w:rsidR="00192A3D" w:rsidRPr="002D2D7F" w14:paraId="11197285" w14:textId="77777777" w:rsidTr="00480F49">
              <w:trPr>
                <w:trHeight w:val="256"/>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4607E21B" w14:textId="77777777" w:rsidR="00192A3D" w:rsidRPr="002D2D7F" w:rsidRDefault="00192A3D" w:rsidP="00432BA1">
                  <w:r w:rsidRPr="002D2D7F">
                    <w:t>D-</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3779F05D" w14:textId="77777777" w:rsidR="00192A3D" w:rsidRPr="002D2D7F" w:rsidRDefault="00192A3D" w:rsidP="00432BA1">
                  <w:r w:rsidRPr="002D2D7F">
                    <w:t>0.7</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5C06EF5C" w14:textId="77777777" w:rsidR="00192A3D" w:rsidRPr="002D2D7F" w:rsidRDefault="00192A3D" w:rsidP="00432BA1">
                  <w:pPr>
                    <w:rPr>
                      <w:color w:val="000000" w:themeColor="text1"/>
                    </w:rPr>
                  </w:pPr>
                  <w:r w:rsidRPr="002D2D7F">
                    <w:rPr>
                      <w:color w:val="000000" w:themeColor="text1"/>
                    </w:rPr>
                    <w:t>60-62</w:t>
                  </w:r>
                </w:p>
              </w:tc>
            </w:tr>
            <w:tr w:rsidR="00192A3D" w:rsidRPr="002D2D7F" w14:paraId="3B28BFF3" w14:textId="77777777" w:rsidTr="00480F49">
              <w:trPr>
                <w:trHeight w:val="242"/>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184B007B" w14:textId="77777777" w:rsidR="00192A3D" w:rsidRPr="002D2D7F" w:rsidRDefault="00192A3D" w:rsidP="00432BA1">
                  <w:r w:rsidRPr="002D2D7F">
                    <w:t>F</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105E2FF3" w14:textId="77777777" w:rsidR="00192A3D" w:rsidRPr="002D2D7F" w:rsidRDefault="00192A3D" w:rsidP="00432BA1">
                  <w:r w:rsidRPr="002D2D7F">
                    <w:t>0</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086238C6" w14:textId="77777777" w:rsidR="00192A3D" w:rsidRPr="002D2D7F" w:rsidRDefault="00192A3D" w:rsidP="00432BA1">
                  <w:pPr>
                    <w:rPr>
                      <w:color w:val="000000" w:themeColor="text1"/>
                    </w:rPr>
                  </w:pPr>
                  <w:r w:rsidRPr="002D2D7F">
                    <w:rPr>
                      <w:color w:val="000000" w:themeColor="text1"/>
                    </w:rPr>
                    <w:t>0-59</w:t>
                  </w:r>
                </w:p>
              </w:tc>
            </w:tr>
            <w:tr w:rsidR="00192A3D" w:rsidRPr="002D2D7F" w14:paraId="22FCCAAC" w14:textId="77777777" w:rsidTr="00480F49">
              <w:trPr>
                <w:trHeight w:val="271"/>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255893B6" w14:textId="77777777" w:rsidR="00192A3D" w:rsidRPr="002D2D7F" w:rsidRDefault="00192A3D" w:rsidP="00432BA1">
                  <w:r w:rsidRPr="002D2D7F">
                    <w:t>Inc.</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52277D11" w14:textId="77777777" w:rsidR="00192A3D" w:rsidRPr="002D2D7F" w:rsidRDefault="00192A3D" w:rsidP="00432BA1"/>
              </w:tc>
              <w:tc>
                <w:tcPr>
                  <w:tcW w:w="1526" w:type="dxa"/>
                  <w:tcBorders>
                    <w:top w:val="single" w:sz="4" w:space="0" w:color="auto"/>
                    <w:left w:val="single" w:sz="4" w:space="0" w:color="auto"/>
                    <w:bottom w:val="single" w:sz="4" w:space="0" w:color="auto"/>
                    <w:right w:val="single" w:sz="4" w:space="0" w:color="auto"/>
                  </w:tcBorders>
                  <w:shd w:val="clear" w:color="auto" w:fill="auto"/>
                </w:tcPr>
                <w:p w14:paraId="4FF5C7BF" w14:textId="77777777" w:rsidR="00192A3D" w:rsidRPr="002D2D7F" w:rsidRDefault="00192A3D" w:rsidP="00432BA1">
                  <w:pPr>
                    <w:rPr>
                      <w:color w:val="FF0000"/>
                    </w:rPr>
                  </w:pPr>
                </w:p>
              </w:tc>
            </w:tr>
          </w:tbl>
          <w:p w14:paraId="16C17BF7" w14:textId="77777777" w:rsidR="00343C04" w:rsidRDefault="00343C04" w:rsidP="00480F49">
            <w:pPr>
              <w:rPr>
                <w:b/>
                <w:bCs/>
                <w:sz w:val="16"/>
                <w:szCs w:val="16"/>
              </w:rPr>
            </w:pPr>
          </w:p>
          <w:p w14:paraId="56F7EB9E" w14:textId="1A8C6312" w:rsidR="00192A3D" w:rsidRPr="00436940" w:rsidRDefault="00192A3D" w:rsidP="00480F49">
            <w:pPr>
              <w:rPr>
                <w:b/>
                <w:bCs/>
                <w:sz w:val="16"/>
                <w:szCs w:val="16"/>
              </w:rPr>
            </w:pPr>
            <w:r w:rsidRPr="00436940">
              <w:rPr>
                <w:b/>
                <w:bCs/>
                <w:sz w:val="16"/>
                <w:szCs w:val="16"/>
              </w:rPr>
              <w:t xml:space="preserve">A+ </w:t>
            </w:r>
            <w:proofErr w:type="spellStart"/>
            <w:r w:rsidRPr="00436940">
              <w:rPr>
                <w:b/>
                <w:bCs/>
                <w:sz w:val="16"/>
                <w:szCs w:val="16"/>
              </w:rPr>
              <w:t>Supercalifragilisticexpealidocious</w:t>
            </w:r>
            <w:proofErr w:type="spellEnd"/>
          </w:p>
          <w:p w14:paraId="00170304" w14:textId="77777777" w:rsidR="00192A3D" w:rsidRPr="00436940" w:rsidRDefault="00192A3D" w:rsidP="00480F49">
            <w:pPr>
              <w:rPr>
                <w:bCs/>
                <w:sz w:val="16"/>
                <w:szCs w:val="16"/>
              </w:rPr>
            </w:pPr>
            <w:r w:rsidRPr="00436940">
              <w:rPr>
                <w:bCs/>
                <w:sz w:val="16"/>
                <w:szCs w:val="16"/>
              </w:rPr>
              <w:t>Brilliantly conceptualized, rigorously logical, graphically artistic and aesthetic, emotionally touching, rich multihued argumentation, unforgettable, new paradigms, has a rhythm and poetry in its writing, a sense of curiosity and draws you in to its progressions, no grammatical or spelling errors!! Generates new paradigms, explores new ideas. Beyond masters’ level. [Publishable]</w:t>
            </w:r>
          </w:p>
          <w:p w14:paraId="0DDB522D" w14:textId="77777777" w:rsidR="00192A3D" w:rsidRPr="00436940" w:rsidRDefault="00192A3D" w:rsidP="00480F49">
            <w:pPr>
              <w:rPr>
                <w:b/>
                <w:bCs/>
                <w:sz w:val="16"/>
                <w:szCs w:val="16"/>
              </w:rPr>
            </w:pPr>
            <w:r w:rsidRPr="00436940">
              <w:rPr>
                <w:b/>
                <w:bCs/>
                <w:sz w:val="16"/>
                <w:szCs w:val="16"/>
              </w:rPr>
              <w:t>A. High quality work for a graduate student</w:t>
            </w:r>
          </w:p>
          <w:p w14:paraId="31EC31C9" w14:textId="77777777" w:rsidR="00192A3D" w:rsidRDefault="00192A3D" w:rsidP="00480F49">
            <w:pPr>
              <w:rPr>
                <w:sz w:val="16"/>
                <w:szCs w:val="16"/>
              </w:rPr>
            </w:pPr>
            <w:r w:rsidRPr="00436940">
              <w:rPr>
                <w:sz w:val="16"/>
                <w:szCs w:val="16"/>
              </w:rPr>
              <w:t>Work at this level is consistently [creative, original, thorough, well-reasoned, well-argued, insightful, well-written, clear, methodologically sound] and shows [clear recognition / an incisive understanding / excellent evaluation and analysis of salient issues; an excellent ability to draw relevant comparisons / examples; mastery of relevant aspects of technology introduced in class; creative application of relevant technology; sophistication in presentation and delivery of technological products.] [Work doesn’t get much better.]</w:t>
            </w:r>
          </w:p>
          <w:p w14:paraId="4D3EBE4F" w14:textId="77777777" w:rsidR="00192A3D" w:rsidRPr="00436940" w:rsidRDefault="00192A3D" w:rsidP="00480F49">
            <w:pPr>
              <w:rPr>
                <w:b/>
                <w:bCs/>
                <w:sz w:val="16"/>
                <w:szCs w:val="16"/>
              </w:rPr>
            </w:pPr>
            <w:r w:rsidRPr="00436940">
              <w:rPr>
                <w:b/>
                <w:bCs/>
                <w:sz w:val="16"/>
                <w:szCs w:val="16"/>
              </w:rPr>
              <w:t>A- Strong work for a graduate student</w:t>
            </w:r>
          </w:p>
          <w:p w14:paraId="7B17BF9A" w14:textId="77777777" w:rsidR="00192A3D" w:rsidRPr="002D2D7F" w:rsidRDefault="00192A3D" w:rsidP="00480F49">
            <w:r w:rsidRPr="00436940">
              <w:rPr>
                <w:sz w:val="16"/>
                <w:szCs w:val="16"/>
              </w:rPr>
              <w:t>Work at this level is mostly [creative, original, thorough, well-reasoned, well-argued, insightful, well-written, clear, methodologically sound] and shows [good recognition/a solid understanding/thorough evaluation and analysis of salient issues; a consistent ability to draw relevant comparisons / examples; competence in relevant aspects of technology introduced in class; useful application of relevant technology; an ability to logically present and deliver technological products.  [Work is very good, but it could be improved.]</w:t>
            </w:r>
          </w:p>
        </w:tc>
        <w:tc>
          <w:tcPr>
            <w:tcW w:w="4410" w:type="dxa"/>
          </w:tcPr>
          <w:p w14:paraId="591E6E28" w14:textId="77777777" w:rsidR="00192A3D" w:rsidRPr="00436940" w:rsidRDefault="00192A3D" w:rsidP="00480F49">
            <w:pPr>
              <w:rPr>
                <w:b/>
                <w:bCs/>
                <w:sz w:val="16"/>
                <w:szCs w:val="16"/>
              </w:rPr>
            </w:pPr>
            <w:r w:rsidRPr="00436940">
              <w:rPr>
                <w:b/>
                <w:bCs/>
                <w:sz w:val="16"/>
                <w:szCs w:val="16"/>
              </w:rPr>
              <w:t>B</w:t>
            </w:r>
            <w:proofErr w:type="gramStart"/>
            <w:r w:rsidRPr="00436940">
              <w:rPr>
                <w:b/>
                <w:bCs/>
                <w:sz w:val="16"/>
                <w:szCs w:val="16"/>
              </w:rPr>
              <w:t>+  Competent</w:t>
            </w:r>
            <w:proofErr w:type="gramEnd"/>
            <w:r w:rsidRPr="00436940">
              <w:rPr>
                <w:b/>
                <w:bCs/>
                <w:sz w:val="16"/>
                <w:szCs w:val="16"/>
              </w:rPr>
              <w:t xml:space="preserve"> work for a graduate student</w:t>
            </w:r>
          </w:p>
          <w:p w14:paraId="7F74CE11" w14:textId="77777777" w:rsidR="00192A3D" w:rsidRPr="00436940" w:rsidRDefault="00192A3D" w:rsidP="00480F49">
            <w:pPr>
              <w:rPr>
                <w:sz w:val="16"/>
                <w:szCs w:val="16"/>
              </w:rPr>
            </w:pPr>
            <w:r w:rsidRPr="00436940">
              <w:rPr>
                <w:sz w:val="16"/>
                <w:szCs w:val="16"/>
              </w:rPr>
              <w:t>Work at this level is often [creative, original, thorough, well-reasoned, well-argued, insightful, well-written, clear, methodologically sound] and shows mostly adequate [recognition/understanding/evaluation and analysis of salient issues; ability to draw relevant comparisons / examples; competence in relevant aspects of technology introduced in class; application of relevant technology; ability to logically present and deliver technological products.] A few errors, inconsistencies, or other problems may be present.  [Work is competent, but neither exceptionally strong nor exceptionally weak.]</w:t>
            </w:r>
          </w:p>
          <w:p w14:paraId="3F1264B4" w14:textId="77777777" w:rsidR="00192A3D" w:rsidRPr="00436940" w:rsidRDefault="00192A3D" w:rsidP="00480F49">
            <w:pPr>
              <w:rPr>
                <w:b/>
                <w:bCs/>
                <w:sz w:val="16"/>
                <w:szCs w:val="16"/>
              </w:rPr>
            </w:pPr>
            <w:r w:rsidRPr="00436940">
              <w:rPr>
                <w:b/>
                <w:bCs/>
                <w:sz w:val="16"/>
                <w:szCs w:val="16"/>
              </w:rPr>
              <w:t>B   Acceptable work for a graduate student</w:t>
            </w:r>
          </w:p>
          <w:p w14:paraId="3FAE110D" w14:textId="77777777" w:rsidR="00192A3D" w:rsidRPr="00436940" w:rsidRDefault="00192A3D" w:rsidP="00480F49">
            <w:pPr>
              <w:rPr>
                <w:sz w:val="16"/>
                <w:szCs w:val="16"/>
              </w:rPr>
            </w:pPr>
            <w:r w:rsidRPr="00436940">
              <w:rPr>
                <w:sz w:val="16"/>
                <w:szCs w:val="16"/>
              </w:rPr>
              <w:t>Work at this level is generally [creative, original, thorough, well-reasoned, well-argued, insightful, well-written, clear, methodologically sound] and shows acceptable [recognition/understanding/evaluation and analysis of salient issues; ability to draw relevant comparisons / examples; competence in relevant aspects of technology introduced in class ; application of relevant technology; ability to logically present and deliver technological products.] but errors, inconsistencies, or other problems are present.   [Work is competent but shows some flaws or difficulties.]</w:t>
            </w:r>
          </w:p>
          <w:p w14:paraId="13D0FA64" w14:textId="77777777" w:rsidR="00192A3D" w:rsidRPr="00436940" w:rsidRDefault="00192A3D" w:rsidP="00480F49">
            <w:pPr>
              <w:rPr>
                <w:b/>
                <w:bCs/>
                <w:sz w:val="16"/>
                <w:szCs w:val="16"/>
              </w:rPr>
            </w:pPr>
            <w:r w:rsidRPr="00436940">
              <w:rPr>
                <w:b/>
                <w:bCs/>
                <w:sz w:val="16"/>
                <w:szCs w:val="16"/>
              </w:rPr>
              <w:t>C+ Minimally passing work for a graduate student</w:t>
            </w:r>
          </w:p>
          <w:p w14:paraId="53227990" w14:textId="77777777" w:rsidR="00192A3D" w:rsidRPr="00436940" w:rsidRDefault="00192A3D" w:rsidP="00480F49">
            <w:pPr>
              <w:rPr>
                <w:sz w:val="16"/>
                <w:szCs w:val="16"/>
              </w:rPr>
            </w:pPr>
            <w:r w:rsidRPr="00436940">
              <w:rPr>
                <w:sz w:val="16"/>
                <w:szCs w:val="16"/>
              </w:rPr>
              <w:t>Work at this level is occasionally [creative, original, thorough, well-reasoned, well-argued, insightful, well-written, clear, methodologically sound] and shows some signs of [recognition/understanding of salient issues; adequate reasoning; an ability to draw relevant comparisons / examples; adequate writing skills; competence in relevant aspects of technology introduced in class] but numerous errors, inconsistencies, or other problems are present.  [Work shows many weaknesses or difficulties.]</w:t>
            </w:r>
          </w:p>
          <w:p w14:paraId="6C9E5BBB" w14:textId="77777777" w:rsidR="00192A3D" w:rsidRPr="00436940" w:rsidRDefault="00192A3D" w:rsidP="00480F49">
            <w:pPr>
              <w:rPr>
                <w:b/>
                <w:bCs/>
                <w:sz w:val="16"/>
                <w:szCs w:val="16"/>
              </w:rPr>
            </w:pPr>
            <w:r w:rsidRPr="00436940">
              <w:rPr>
                <w:b/>
                <w:bCs/>
                <w:sz w:val="16"/>
                <w:szCs w:val="16"/>
              </w:rPr>
              <w:t>C</w:t>
            </w:r>
            <w:proofErr w:type="gramStart"/>
            <w:r w:rsidRPr="00436940">
              <w:rPr>
                <w:b/>
                <w:bCs/>
                <w:sz w:val="16"/>
                <w:szCs w:val="16"/>
              </w:rPr>
              <w:t>-  Deficient</w:t>
            </w:r>
            <w:proofErr w:type="gramEnd"/>
            <w:r w:rsidRPr="00436940">
              <w:rPr>
                <w:b/>
                <w:bCs/>
                <w:sz w:val="16"/>
                <w:szCs w:val="16"/>
              </w:rPr>
              <w:t xml:space="preserve"> work for a graduate student</w:t>
            </w:r>
          </w:p>
          <w:p w14:paraId="12320DA5" w14:textId="77777777" w:rsidR="00192A3D" w:rsidRPr="00436940" w:rsidRDefault="00192A3D" w:rsidP="00480F49">
            <w:pPr>
              <w:rPr>
                <w:sz w:val="16"/>
                <w:szCs w:val="16"/>
              </w:rPr>
            </w:pPr>
            <w:r w:rsidRPr="00436940">
              <w:rPr>
                <w:sz w:val="16"/>
                <w:szCs w:val="16"/>
              </w:rPr>
              <w:t>Work at this level does not meet the minimal expectations for graduate level work. Work is [inadequately developed; flawed by errors or inconsistencies; Work lacks in [recognition/understanding of salient issues; reasoning; adequate methodology; support for arguments made; ability to draw methodologically sound; demonstration of basic skills]</w:t>
            </w:r>
          </w:p>
          <w:p w14:paraId="25423E65" w14:textId="77777777" w:rsidR="00192A3D" w:rsidRPr="00436940" w:rsidRDefault="00192A3D" w:rsidP="00480F49">
            <w:pPr>
              <w:rPr>
                <w:b/>
                <w:bCs/>
                <w:sz w:val="16"/>
                <w:szCs w:val="16"/>
              </w:rPr>
            </w:pPr>
            <w:proofErr w:type="gramStart"/>
            <w:r w:rsidRPr="00436940">
              <w:rPr>
                <w:b/>
                <w:bCs/>
                <w:sz w:val="16"/>
                <w:szCs w:val="16"/>
              </w:rPr>
              <w:t>D  Unacceptable</w:t>
            </w:r>
            <w:proofErr w:type="gramEnd"/>
            <w:r w:rsidRPr="00436940">
              <w:rPr>
                <w:b/>
                <w:bCs/>
                <w:sz w:val="16"/>
                <w:szCs w:val="16"/>
              </w:rPr>
              <w:t xml:space="preserve"> work for a graduate student</w:t>
            </w:r>
          </w:p>
          <w:p w14:paraId="79607F28" w14:textId="77777777" w:rsidR="00192A3D" w:rsidRPr="00436940" w:rsidRDefault="00192A3D" w:rsidP="00480F49">
            <w:pPr>
              <w:rPr>
                <w:sz w:val="16"/>
                <w:szCs w:val="16"/>
              </w:rPr>
            </w:pPr>
            <w:r w:rsidRPr="00436940">
              <w:rPr>
                <w:sz w:val="16"/>
                <w:szCs w:val="16"/>
              </w:rPr>
              <w:t>1. misunderstood the nature of the work required and/or 2. shows very little recognition/understanding of salient issues; inadequate reasoning; inadequate writing skills; complete lack of support for arguments made; inappropriate methodology some level of incompleteness. Errors or inconsistencies throughout.</w:t>
            </w:r>
          </w:p>
          <w:p w14:paraId="56E75DDB" w14:textId="77777777" w:rsidR="00343C04" w:rsidRDefault="00343C04" w:rsidP="00480F49">
            <w:pPr>
              <w:rPr>
                <w:b/>
                <w:bCs/>
                <w:sz w:val="16"/>
                <w:szCs w:val="16"/>
              </w:rPr>
            </w:pPr>
          </w:p>
          <w:p w14:paraId="05FB12E7" w14:textId="17BD5EB7" w:rsidR="00192A3D" w:rsidRPr="00436940" w:rsidRDefault="00192A3D" w:rsidP="00480F49">
            <w:pPr>
              <w:rPr>
                <w:b/>
                <w:bCs/>
                <w:sz w:val="16"/>
                <w:szCs w:val="16"/>
              </w:rPr>
            </w:pPr>
            <w:proofErr w:type="gramStart"/>
            <w:r w:rsidRPr="00436940">
              <w:rPr>
                <w:b/>
                <w:bCs/>
                <w:sz w:val="16"/>
                <w:szCs w:val="16"/>
              </w:rPr>
              <w:t>F  Incomplete</w:t>
            </w:r>
            <w:proofErr w:type="gramEnd"/>
            <w:r w:rsidRPr="00436940">
              <w:rPr>
                <w:b/>
                <w:bCs/>
                <w:sz w:val="16"/>
                <w:szCs w:val="16"/>
              </w:rPr>
              <w:t xml:space="preserve"> / Totally inadequate work for a graduate student</w:t>
            </w:r>
          </w:p>
          <w:p w14:paraId="0C10D4A7" w14:textId="77777777" w:rsidR="00192A3D" w:rsidRDefault="00192A3D" w:rsidP="00480F49">
            <w:r w:rsidRPr="00436940">
              <w:rPr>
                <w:sz w:val="16"/>
                <w:szCs w:val="16"/>
              </w:rPr>
              <w:t>Work was turned in but was mostly irrelevant to the course; showed a poor performance in all aspects of assigned work; there was little to no evidence of mastery of relevant aspects of material; was substantially incomplete.</w:t>
            </w:r>
          </w:p>
        </w:tc>
      </w:tr>
    </w:tbl>
    <w:p w14:paraId="1640A718" w14:textId="0A4E1B59" w:rsidR="00B259AB" w:rsidRPr="007577CE" w:rsidRDefault="005A06CF" w:rsidP="00343C04">
      <w:pPr>
        <w:pStyle w:val="Heading1"/>
      </w:pPr>
      <w:r>
        <w:lastRenderedPageBreak/>
        <w:t>Section</w:t>
      </w:r>
      <w:r w:rsidR="00B259AB" w:rsidRPr="007577CE">
        <w:t xml:space="preserve"> 4 –</w:t>
      </w:r>
      <w:r w:rsidR="00FD23BF">
        <w:t xml:space="preserve"> Clas</w:t>
      </w:r>
      <w:r w:rsidR="00F234E2">
        <w:t>s Policies</w:t>
      </w:r>
    </w:p>
    <w:p w14:paraId="76279B77" w14:textId="16E3D00E" w:rsidR="00570D7A" w:rsidRPr="007D4C69" w:rsidRDefault="00313DCD" w:rsidP="00570D7A">
      <w:pPr>
        <w:pStyle w:val="Heading2"/>
      </w:pPr>
      <w:r>
        <w:t>A</w:t>
      </w:r>
      <w:r w:rsidR="00570D7A" w:rsidRPr="007D4C69">
        <w:t>.  Academic Integrity</w:t>
      </w:r>
    </w:p>
    <w:p w14:paraId="76039F42" w14:textId="77777777" w:rsidR="00432BA1" w:rsidRDefault="00570D7A" w:rsidP="00570D7A">
      <w:r w:rsidRPr="007D4C69">
        <w:t xml:space="preserve">Dishonesty in academic work includes plagiarism, unauthorized collaboration or teamwork on assignments, violation of the conditions under which the work is to be done, fabrication of data, unauthorized use of computer data, and excessive revision by someone other than the student. </w:t>
      </w:r>
    </w:p>
    <w:p w14:paraId="68841E83" w14:textId="4E6E3C14" w:rsidR="00570D7A" w:rsidRPr="007D4C69" w:rsidRDefault="00570D7A" w:rsidP="00570D7A">
      <w:r w:rsidRPr="007D4C69">
        <w:t xml:space="preserve"> </w:t>
      </w:r>
    </w:p>
    <w:p w14:paraId="2F937237" w14:textId="77777777" w:rsidR="00570D7A" w:rsidRDefault="00570D7A" w:rsidP="00570D7A">
      <w:r w:rsidRPr="007D4C69">
        <w:t xml:space="preserve">Plagiarism is the act of representing the work of others as one’s own. This includes copying the work of others on exams and falsifying or not noting sources in term papers, theses, and dissertations.  </w:t>
      </w:r>
    </w:p>
    <w:p w14:paraId="4C46DA9A" w14:textId="77777777" w:rsidR="00432BA1" w:rsidRPr="007D4C69" w:rsidRDefault="00432BA1" w:rsidP="00570D7A"/>
    <w:p w14:paraId="46916DAA" w14:textId="77777777" w:rsidR="00570D7A" w:rsidRPr="007D4C69" w:rsidRDefault="00570D7A" w:rsidP="00570D7A">
      <w:r w:rsidRPr="007D4C69">
        <w:t>Plagiarism and other forms of academic dishonesty are subject to strict disciplinary action, which may include one or more of the following: loss of credit for the assignment or course; expulsion from the program of study; expulsion from WCIU. Students are expected to do their own thinking when completing all assignments, drawing upon the ideas of others and then synthesizing them in the student’s own words. Excessive copying from other sources, even if the sources are acknowledged, without adequate expression of the student’s own thinking, is unacceptable and may be considered inadvertent plagiarism, necessitating a rewriting of the paper, test, quiz, or exam.</w:t>
      </w:r>
    </w:p>
    <w:p w14:paraId="5428E9C0" w14:textId="3CB1615C" w:rsidR="00570D7A" w:rsidRPr="007D4C69" w:rsidRDefault="00313DCD" w:rsidP="00570D7A">
      <w:pPr>
        <w:pStyle w:val="Heading2"/>
      </w:pPr>
      <w:r>
        <w:t>B</w:t>
      </w:r>
      <w:r w:rsidR="00570D7A" w:rsidRPr="007D4C69">
        <w:t>.  Extensions and Incompletes Policies</w:t>
      </w:r>
    </w:p>
    <w:p w14:paraId="409C402B" w14:textId="77777777" w:rsidR="00570D7A" w:rsidRPr="007D4C69" w:rsidRDefault="00570D7A" w:rsidP="00570D7A">
      <w:r w:rsidRPr="00942703">
        <w:t>Instructors manage</w:t>
      </w:r>
      <w:r w:rsidRPr="007D4C69">
        <w:t xml:space="preserve"> assignment schedules as specified by the course schedule in the syllabi. Students are expected to comply with that schedule and complete all assignments by due dates. No credit will be given for an incomplete course, unless the student is granted an extension by the instructor, as described below, and the deadline for the extension is met. </w:t>
      </w:r>
    </w:p>
    <w:p w14:paraId="45568E28" w14:textId="77777777" w:rsidR="00570D7A" w:rsidRPr="007D4C69" w:rsidRDefault="00570D7A" w:rsidP="00570D7A">
      <w:r w:rsidRPr="007D4C69">
        <w:t>Instructors have discretion in the granting of extensions for coursework for MA courses and can grant students an extension of up to 6 weeks beyond the course end date under mitigating circumstances. (Coursework extensions granted for more than one week after the end of the course requires documentation be recorded in Populi of an emergency situation that prevents the student from finishing the course on time.) The student will be charged a $50 extension fee. Students will receive an “Incomplete” as a course grade until the instructor submits their final grade. Failure to submit coursework by the extension deadline will translate automatically into a “0” on the student’s un-submitted assignment.</w:t>
      </w:r>
    </w:p>
    <w:p w14:paraId="24987AE3" w14:textId="7BF0C9B4" w:rsidR="00570D7A" w:rsidRPr="007D4C69" w:rsidRDefault="00313DCD" w:rsidP="00570D7A">
      <w:pPr>
        <w:pStyle w:val="Heading2"/>
      </w:pPr>
      <w:r>
        <w:t>C</w:t>
      </w:r>
      <w:r w:rsidR="00570D7A" w:rsidRPr="007D4C69">
        <w:t>.  Reasonable Accommodation for Academic Disabilities</w:t>
      </w:r>
    </w:p>
    <w:p w14:paraId="08AF0E97" w14:textId="77777777" w:rsidR="00570D7A" w:rsidRPr="007D4C69" w:rsidRDefault="00570D7A" w:rsidP="00570D7A">
      <w:r w:rsidRPr="007D4C69">
        <w:t>William Carey International University is committed to ensuring that students with disabilities receive appropriate accommodations in their instructional activities, as mandated by Federal and State law and by WCIU policy. The fundamental principles of nondiscrimination and accommodation in academic programs were set forth in Section 504 of the federal Rehabilitation Act of 1973; the Americans with Disabilities Act of 1990, Title II; and their implementing regulations at 34 C.F.R. Part 104 and 28 C.F.R. Part 35 respectively.</w:t>
      </w:r>
    </w:p>
    <w:p w14:paraId="3ECF6C34" w14:textId="7CCD6E6D" w:rsidR="00570D7A" w:rsidRPr="007D4C69" w:rsidRDefault="00570D7A" w:rsidP="00570D7A">
      <w:r w:rsidRPr="007D4C69">
        <w:lastRenderedPageBreak/>
        <w:t xml:space="preserve">A student who wishes to request reasonable accommodation should submit the </w:t>
      </w:r>
      <w:hyperlink r:id="rId18" w:history="1">
        <w:r w:rsidRPr="007D4C69">
          <w:rPr>
            <w:rStyle w:val="Hyperlink"/>
            <w:rFonts w:asciiTheme="majorBidi" w:hAnsiTheme="majorBidi" w:cstheme="majorBidi"/>
          </w:rPr>
          <w:t>WCIU Reasonable Accommodation Request Form</w:t>
        </w:r>
      </w:hyperlink>
      <w:r w:rsidRPr="007D4C69">
        <w:t xml:space="preserve"> (Click form name for link) to WCIU Student Services at studentservices@wciu.edu.   </w:t>
      </w:r>
    </w:p>
    <w:p w14:paraId="3676ED52" w14:textId="77777777" w:rsidR="00570D7A" w:rsidRPr="007D4C69" w:rsidRDefault="00570D7A" w:rsidP="00570D7A">
      <w:r w:rsidRPr="007D4C69">
        <w:t>The request should include the following:</w:t>
      </w:r>
    </w:p>
    <w:p w14:paraId="0B7B21E2" w14:textId="77777777" w:rsidR="00570D7A" w:rsidRPr="00942703" w:rsidRDefault="00570D7A" w:rsidP="00EC51EB">
      <w:pPr>
        <w:pStyle w:val="ListParagraph"/>
        <w:numPr>
          <w:ilvl w:val="0"/>
          <w:numId w:val="9"/>
        </w:numPr>
      </w:pPr>
      <w:r w:rsidRPr="00942703">
        <w:t>The nature of the disability and need for accommodation.</w:t>
      </w:r>
    </w:p>
    <w:p w14:paraId="0DCF8C55" w14:textId="77777777" w:rsidR="00570D7A" w:rsidRPr="00F729DD" w:rsidRDefault="00570D7A" w:rsidP="00EC51EB">
      <w:pPr>
        <w:pStyle w:val="ListParagraph"/>
        <w:numPr>
          <w:ilvl w:val="0"/>
          <w:numId w:val="9"/>
        </w:numPr>
      </w:pPr>
      <w:r w:rsidRPr="00F729DD">
        <w:t xml:space="preserve">The specific accommodation being requested.  </w:t>
      </w:r>
    </w:p>
    <w:p w14:paraId="6E475951" w14:textId="77777777" w:rsidR="00570D7A" w:rsidRPr="00942703" w:rsidRDefault="00570D7A" w:rsidP="00EC51EB">
      <w:pPr>
        <w:pStyle w:val="ListParagraph"/>
        <w:numPr>
          <w:ilvl w:val="0"/>
          <w:numId w:val="9"/>
        </w:numPr>
      </w:pPr>
      <w:r w:rsidRPr="00942703">
        <w:t>Documentation regarding the disability.</w:t>
      </w:r>
    </w:p>
    <w:p w14:paraId="423A5A5B" w14:textId="77777777" w:rsidR="00570D7A" w:rsidRPr="007D4C69" w:rsidRDefault="00570D7A" w:rsidP="00570D7A">
      <w:r w:rsidRPr="007D4C69">
        <w:t xml:space="preserve">The request will be submitted to the Academic Leadership Team for review and resolution. </w:t>
      </w:r>
    </w:p>
    <w:p w14:paraId="53A93E7B" w14:textId="5F7702F0" w:rsidR="00570D7A" w:rsidRPr="009C2AA1" w:rsidRDefault="00313DCD" w:rsidP="00570D7A">
      <w:pPr>
        <w:pStyle w:val="Heading2"/>
        <w:rPr>
          <w:rStyle w:val="None"/>
        </w:rPr>
      </w:pPr>
      <w:r>
        <w:rPr>
          <w:rStyle w:val="None"/>
        </w:rPr>
        <w:t>D</w:t>
      </w:r>
      <w:r w:rsidR="00570D7A" w:rsidRPr="009C2AA1">
        <w:rPr>
          <w:rStyle w:val="None"/>
        </w:rPr>
        <w:t>. Video Conference Call Instructions</w:t>
      </w:r>
      <w:r w:rsidR="00570D7A">
        <w:rPr>
          <w:rStyle w:val="None"/>
        </w:rPr>
        <w:t xml:space="preserve"> (Zoom)</w:t>
      </w:r>
    </w:p>
    <w:p w14:paraId="1ECEE454" w14:textId="77777777" w:rsidR="00570D7A" w:rsidRPr="00731724" w:rsidRDefault="00570D7A" w:rsidP="00570D7A">
      <w:r w:rsidRPr="009C2AA1">
        <w:t>We will be using a service called Zoom for all of our weekly live conference calls</w:t>
      </w:r>
      <w:r w:rsidRPr="00942703">
        <w:t>.</w:t>
      </w:r>
    </w:p>
    <w:p w14:paraId="021A36B9" w14:textId="77777777" w:rsidR="00570D7A" w:rsidRPr="00731724" w:rsidRDefault="00570D7A" w:rsidP="00EC51EB">
      <w:pPr>
        <w:pStyle w:val="ListParagraph"/>
        <w:numPr>
          <w:ilvl w:val="0"/>
          <w:numId w:val="10"/>
        </w:numPr>
      </w:pPr>
      <w:r w:rsidRPr="00731724">
        <w:t>You have the option to connect via your computer and video in (this is preferable, as it can helped everyone connect).</w:t>
      </w:r>
    </w:p>
    <w:p w14:paraId="42B20045" w14:textId="77777777" w:rsidR="00570D7A" w:rsidRPr="00731724" w:rsidRDefault="00570D7A" w:rsidP="00EC51EB">
      <w:pPr>
        <w:pStyle w:val="ListParagraph"/>
        <w:numPr>
          <w:ilvl w:val="0"/>
          <w:numId w:val="10"/>
        </w:numPr>
      </w:pPr>
      <w:r w:rsidRPr="00731724">
        <w:t>You can also download the app and join in via video through your smartphone.</w:t>
      </w:r>
    </w:p>
    <w:p w14:paraId="41C11F3A" w14:textId="77777777" w:rsidR="00570D7A" w:rsidRPr="00731724" w:rsidRDefault="00570D7A" w:rsidP="00EC51EB">
      <w:pPr>
        <w:pStyle w:val="ListParagraph"/>
        <w:numPr>
          <w:ilvl w:val="0"/>
          <w:numId w:val="10"/>
        </w:numPr>
      </w:pPr>
      <w:r w:rsidRPr="00731724">
        <w:t xml:space="preserve">However, in the case that you are unable to access your computer or phone, you can </w:t>
      </w:r>
      <w:proofErr w:type="gramStart"/>
      <w:r w:rsidRPr="00731724">
        <w:t>also  call</w:t>
      </w:r>
      <w:proofErr w:type="gramEnd"/>
      <w:r w:rsidRPr="00731724">
        <w:t xml:space="preserve"> into the call (number to be provided). </w:t>
      </w:r>
    </w:p>
    <w:p w14:paraId="28D7BB7B" w14:textId="77777777" w:rsidR="00570D7A" w:rsidRPr="005E5B51" w:rsidRDefault="00570D7A" w:rsidP="00570D7A">
      <w:r w:rsidRPr="005E5B51">
        <w:t>If you are new and haven't used Zoom before:</w:t>
      </w:r>
    </w:p>
    <w:p w14:paraId="77401521" w14:textId="77777777" w:rsidR="00570D7A" w:rsidRPr="00942703" w:rsidRDefault="00570D7A" w:rsidP="00EC51EB">
      <w:pPr>
        <w:pStyle w:val="ListParagraph"/>
        <w:numPr>
          <w:ilvl w:val="0"/>
          <w:numId w:val="11"/>
        </w:numPr>
      </w:pPr>
      <w:r w:rsidRPr="00942703">
        <w:t>Visit this link, the download should begin automatically: </w:t>
      </w:r>
      <w:hyperlink r:id="rId19" w:history="1">
        <w:r w:rsidRPr="005E5B51">
          <w:rPr>
            <w:rStyle w:val="Hyperlink6"/>
            <w:rFonts w:cs="Arial"/>
          </w:rPr>
          <w:t>https://zoom.us/support/download</w:t>
        </w:r>
      </w:hyperlink>
    </w:p>
    <w:p w14:paraId="70777CB6" w14:textId="77777777" w:rsidR="00570D7A" w:rsidRPr="00942703" w:rsidRDefault="00570D7A" w:rsidP="00EC51EB">
      <w:pPr>
        <w:pStyle w:val="ListParagraph"/>
        <w:numPr>
          <w:ilvl w:val="0"/>
          <w:numId w:val="11"/>
        </w:numPr>
      </w:pPr>
      <w:r w:rsidRPr="00942703">
        <w:t xml:space="preserve">Run the </w:t>
      </w:r>
      <w:proofErr w:type="spellStart"/>
      <w:r w:rsidRPr="00942703">
        <w:t>Zoominstaller</w:t>
      </w:r>
      <w:proofErr w:type="spellEnd"/>
      <w:r w:rsidRPr="00942703">
        <w:t xml:space="preserve"> file you just downloaded to install the Zoom client</w:t>
      </w:r>
    </w:p>
    <w:p w14:paraId="32F83759" w14:textId="77777777" w:rsidR="00570D7A" w:rsidRPr="005E5B51" w:rsidRDefault="00570D7A" w:rsidP="00570D7A">
      <w:r w:rsidRPr="005E5B51">
        <w:t>If you have already installed Zoom:</w:t>
      </w:r>
    </w:p>
    <w:p w14:paraId="77701417" w14:textId="77777777" w:rsidR="00570D7A" w:rsidRPr="00942703" w:rsidRDefault="00570D7A" w:rsidP="00EC51EB">
      <w:pPr>
        <w:pStyle w:val="ListParagraph"/>
        <w:numPr>
          <w:ilvl w:val="0"/>
          <w:numId w:val="12"/>
        </w:numPr>
      </w:pPr>
      <w:r w:rsidRPr="00942703">
        <w:t>Open the Zoom app</w:t>
      </w:r>
    </w:p>
    <w:p w14:paraId="21BFB07E" w14:textId="77777777" w:rsidR="00570D7A" w:rsidRPr="00E21659" w:rsidRDefault="00570D7A" w:rsidP="00EC51EB">
      <w:pPr>
        <w:pStyle w:val="ListParagraph"/>
        <w:numPr>
          <w:ilvl w:val="0"/>
          <w:numId w:val="12"/>
        </w:numPr>
      </w:pPr>
      <w:r w:rsidRPr="00E21659">
        <w:t>Click the "Join Meeting" button</w:t>
      </w:r>
    </w:p>
    <w:p w14:paraId="51E2883F" w14:textId="77777777" w:rsidR="00570D7A" w:rsidRPr="00E21659" w:rsidRDefault="00570D7A" w:rsidP="00EC51EB">
      <w:pPr>
        <w:pStyle w:val="ListParagraph"/>
        <w:numPr>
          <w:ilvl w:val="0"/>
          <w:numId w:val="12"/>
        </w:numPr>
      </w:pPr>
      <w:r w:rsidRPr="00E21659">
        <w:t>Enter the Meeting ID number that is found in the Meeting Invite Email you received</w:t>
      </w:r>
    </w:p>
    <w:p w14:paraId="7A91B4BF" w14:textId="77777777" w:rsidR="00570D7A" w:rsidRPr="00E21659" w:rsidRDefault="00570D7A" w:rsidP="00EC51EB">
      <w:pPr>
        <w:pStyle w:val="ListParagraph"/>
        <w:numPr>
          <w:ilvl w:val="0"/>
          <w:numId w:val="12"/>
        </w:numPr>
      </w:pPr>
      <w:r w:rsidRPr="00E21659">
        <w:t>Enter your name</w:t>
      </w:r>
    </w:p>
    <w:p w14:paraId="42CFF7C0" w14:textId="77777777" w:rsidR="00570D7A" w:rsidRPr="00942703" w:rsidRDefault="00570D7A" w:rsidP="00EC51EB">
      <w:pPr>
        <w:pStyle w:val="ListParagraph"/>
        <w:numPr>
          <w:ilvl w:val="0"/>
          <w:numId w:val="12"/>
        </w:numPr>
      </w:pPr>
      <w:r w:rsidRPr="00942703">
        <w:t>Click "Join"</w:t>
      </w:r>
    </w:p>
    <w:p w14:paraId="3F605E09" w14:textId="77777777" w:rsidR="00570D7A" w:rsidRPr="005E5B51" w:rsidRDefault="00570D7A" w:rsidP="00570D7A">
      <w:r w:rsidRPr="005E5B51">
        <w:t>Please check Populi for the meeting link to get the Meeting ID – each conference call will have its own ID</w:t>
      </w:r>
    </w:p>
    <w:p w14:paraId="6F045E93" w14:textId="77777777" w:rsidR="00570D7A" w:rsidRPr="005E5B51" w:rsidRDefault="00570D7A" w:rsidP="00570D7A">
      <w:r w:rsidRPr="005E5B51">
        <w:t xml:space="preserve">***If you are unable to make a particular conference call due to an unexpected work assignment or family emergency, please note that they will be recorded. HOWEVER, you are </w:t>
      </w:r>
      <w:r w:rsidRPr="00942703">
        <w:t>REQUIRED to alert your instr</w:t>
      </w:r>
      <w:r w:rsidRPr="005E5B51">
        <w:t>uctor ahead of time that you are unable to make the phone call. Otherwise, you will be absent***</w:t>
      </w:r>
    </w:p>
    <w:p w14:paraId="15AD2F68" w14:textId="77777777" w:rsidR="00570D7A" w:rsidRPr="00942703" w:rsidRDefault="00570D7A" w:rsidP="00570D7A">
      <w:r w:rsidRPr="00942703">
        <w:t>These</w:t>
      </w:r>
      <w:r w:rsidRPr="005E5B51">
        <w:t xml:space="preserve"> count towards attendance and participation.</w:t>
      </w:r>
    </w:p>
    <w:p w14:paraId="300061F4" w14:textId="73B89776" w:rsidR="00570D7A" w:rsidRPr="009A6663" w:rsidRDefault="00313DCD" w:rsidP="00570D7A">
      <w:pPr>
        <w:pStyle w:val="Heading2"/>
      </w:pPr>
      <w:r>
        <w:t>E</w:t>
      </w:r>
      <w:r w:rsidR="00570D7A" w:rsidRPr="009A6663">
        <w:t>. Online equipment</w:t>
      </w:r>
    </w:p>
    <w:p w14:paraId="52A1ABF2" w14:textId="502D404C" w:rsidR="00BC5512" w:rsidRDefault="00570D7A" w:rsidP="00432BA1">
      <w:r w:rsidRPr="009A6663">
        <w:t>For online interaction, a headphone with mouthpiece (that excludes external arguments between roommates, family noises or coffee bar background) is essential.  Where there are two or more students on a link, a splitter is needed so all can use headphones. Broken computers or work lost in crashes are not considered acceptable excuses for not submitting the work.  Plan on computer failure every three years.  Back up your computer weekly, and major assignments daily.</w:t>
      </w:r>
      <w:r w:rsidR="00722063">
        <w:rPr>
          <w:rFonts w:cs="Arial"/>
        </w:rPr>
        <w:br w:type="page"/>
      </w:r>
    </w:p>
    <w:p w14:paraId="5852584B" w14:textId="77777777" w:rsidR="00BC5512" w:rsidRDefault="00BC5512" w:rsidP="00BC5512">
      <w:pPr>
        <w:pStyle w:val="Heading1"/>
      </w:pPr>
      <w:r>
        <w:lastRenderedPageBreak/>
        <w:t>Section 5 – MATUL Program Learning Outcomes</w:t>
      </w:r>
    </w:p>
    <w:p w14:paraId="6A12123B" w14:textId="77777777" w:rsidR="00BC5512" w:rsidRDefault="00BC5512" w:rsidP="00F77A3E">
      <w:pPr>
        <w:rPr>
          <w:i/>
          <w:iCs/>
        </w:rPr>
      </w:pPr>
      <w:r w:rsidRPr="202CC414">
        <w:rPr>
          <w:i/>
          <w:iCs/>
        </w:rPr>
        <w:t>As a result of their studies in the WCIU MATUL program, graduates will be able to:</w:t>
      </w:r>
    </w:p>
    <w:p w14:paraId="52524B3B" w14:textId="77777777" w:rsidR="00BC5512" w:rsidRDefault="00BC5512" w:rsidP="00BC5512">
      <w:pPr>
        <w:pStyle w:val="Heading2"/>
      </w:pPr>
      <w:r w:rsidRPr="000C54D2">
        <w:t>1.</w:t>
      </w:r>
      <w:r>
        <w:t xml:space="preserve"> </w:t>
      </w:r>
      <w:r w:rsidRPr="000C54D2">
        <w:t xml:space="preserve">Utilize Dual Level Wisdom in Relationships and Communication: </w:t>
      </w:r>
    </w:p>
    <w:p w14:paraId="3A1D028E" w14:textId="77777777" w:rsidR="00BC5512" w:rsidRDefault="00BC5512" w:rsidP="00BC5512">
      <w:r w:rsidRPr="000C54D2">
        <w:t>Model skill and discernment in the appropriate use of both oral culture dialogical learning and self-directed critical academic thinking.</w:t>
      </w:r>
      <w:r>
        <w:t xml:space="preserve"> </w:t>
      </w:r>
    </w:p>
    <w:p w14:paraId="05F7DF8D" w14:textId="77777777" w:rsidR="00BC5512" w:rsidRDefault="00BC5512" w:rsidP="00BC5512">
      <w:pPr>
        <w:pStyle w:val="Heading2"/>
      </w:pPr>
      <w:r w:rsidRPr="00D76B76">
        <w:t>2.</w:t>
      </w:r>
      <w:r>
        <w:t xml:space="preserve"> </w:t>
      </w:r>
      <w:r w:rsidRPr="00D76B76">
        <w:t xml:space="preserve">Conduct Action-Reflection Research: </w:t>
      </w:r>
    </w:p>
    <w:p w14:paraId="1147CF29" w14:textId="77777777" w:rsidR="00BC5512" w:rsidRDefault="00BC5512" w:rsidP="00BC5512">
      <w:r w:rsidRPr="00D76B76">
        <w:t>Carry out competent organization-based action-reflection urban research, reporting back to the oral poor community, organizational stakeholders and the academe.</w:t>
      </w:r>
    </w:p>
    <w:p w14:paraId="0AE30E72" w14:textId="77777777" w:rsidR="00BC5512" w:rsidRDefault="00BC5512" w:rsidP="00BC5512">
      <w:pPr>
        <w:pStyle w:val="Heading2"/>
      </w:pPr>
      <w:r w:rsidRPr="00CB0500">
        <w:t>3.</w:t>
      </w:r>
      <w:r>
        <w:t xml:space="preserve"> </w:t>
      </w:r>
      <w:r w:rsidRPr="00CB0500">
        <w:t>Integrate Biblical Metanarratives</w:t>
      </w:r>
      <w:r w:rsidRPr="001A134B">
        <w:t xml:space="preserve">: </w:t>
      </w:r>
    </w:p>
    <w:p w14:paraId="43ADE7E2" w14:textId="77777777" w:rsidR="00BC5512" w:rsidRDefault="00BC5512" w:rsidP="00BC5512">
      <w:r w:rsidRPr="001A134B">
        <w:t xml:space="preserve">Articulate the implications of </w:t>
      </w:r>
      <w:r>
        <w:t>b</w:t>
      </w:r>
      <w:r w:rsidRPr="001A134B">
        <w:t>iblical meta-narratives for contemporary urban / urban poor leadership in community development and ministry</w:t>
      </w:r>
      <w:r>
        <w:t xml:space="preserve"> and integrate them into planning and practice</w:t>
      </w:r>
      <w:r w:rsidRPr="001A134B">
        <w:t>.</w:t>
      </w:r>
    </w:p>
    <w:p w14:paraId="01A592FC" w14:textId="77777777" w:rsidR="00BC5512" w:rsidRDefault="00BC5512" w:rsidP="00BC5512">
      <w:pPr>
        <w:pStyle w:val="Heading2"/>
      </w:pPr>
      <w:r w:rsidRPr="000D01C8">
        <w:t>4.</w:t>
      </w:r>
      <w:r>
        <w:t xml:space="preserve"> </w:t>
      </w:r>
      <w:r w:rsidRPr="000D01C8">
        <w:t>Build Holistic Faith Communities:</w:t>
      </w:r>
    </w:p>
    <w:p w14:paraId="480484C5" w14:textId="77777777" w:rsidR="00BC5512" w:rsidRDefault="00BC5512" w:rsidP="00BC5512">
      <w:r w:rsidRPr="000D01C8">
        <w:t>Design strategies for evangelism, discipleship and missional engagement within urban cultural complexities, so as to multiply multicultural ministries and leadership.</w:t>
      </w:r>
    </w:p>
    <w:p w14:paraId="70664E62" w14:textId="77777777" w:rsidR="00BC5512" w:rsidRDefault="00BC5512" w:rsidP="00BC5512">
      <w:pPr>
        <w:pStyle w:val="Heading2"/>
      </w:pPr>
      <w:r w:rsidRPr="004E614F">
        <w:t>5.</w:t>
      </w:r>
      <w:r>
        <w:t xml:space="preserve"> </w:t>
      </w:r>
      <w:r w:rsidRPr="004E614F">
        <w:t>Exercise Movement Leadership:</w:t>
      </w:r>
    </w:p>
    <w:p w14:paraId="1FDA0296" w14:textId="77777777" w:rsidR="00BC5512" w:rsidRDefault="00BC5512" w:rsidP="00BC5512">
      <w:r w:rsidRPr="004E614F">
        <w:t>Integrate theories, principles, and practices of urban movement leadership that address development of flourishing, harmonious, resilient cities.</w:t>
      </w:r>
    </w:p>
    <w:p w14:paraId="09A1E713" w14:textId="77777777" w:rsidR="00BC5512" w:rsidRDefault="00BC5512" w:rsidP="00BC5512">
      <w:pPr>
        <w:pStyle w:val="Heading2"/>
      </w:pPr>
      <w:r w:rsidRPr="0019334A">
        <w:t>6.</w:t>
      </w:r>
      <w:r>
        <w:t xml:space="preserve"> </w:t>
      </w:r>
      <w:r w:rsidRPr="0019334A">
        <w:t>Exercise Entrepreneurial Leadership:</w:t>
      </w:r>
    </w:p>
    <w:p w14:paraId="232A6852" w14:textId="586AAEAA" w:rsidR="00BC5512" w:rsidRPr="0026112A" w:rsidRDefault="00BC5512" w:rsidP="00BC5512">
      <w:r w:rsidRPr="0026112A">
        <w:t>Creatively apply biblically grounded social entrepreneurship and economic principles to facilitate leadership progressions that better integrate the informal economic sector with the formal economic sector.</w:t>
      </w:r>
    </w:p>
    <w:p w14:paraId="2CF0CFE8" w14:textId="77777777" w:rsidR="00BC5512" w:rsidRDefault="00BC5512" w:rsidP="00BC5512">
      <w:pPr>
        <w:pStyle w:val="Heading2"/>
      </w:pPr>
      <w:r w:rsidRPr="000B3FDE">
        <w:t>7.</w:t>
      </w:r>
      <w:r>
        <w:t xml:space="preserve"> </w:t>
      </w:r>
      <w:r w:rsidRPr="000B3FDE">
        <w:t>Exercise Cross-</w:t>
      </w:r>
      <w:r>
        <w:t>c</w:t>
      </w:r>
      <w:r w:rsidRPr="000B3FDE">
        <w:t>ultural Spiritual Leadership</w:t>
      </w:r>
      <w:r w:rsidRPr="00803223">
        <w:t>:</w:t>
      </w:r>
    </w:p>
    <w:p w14:paraId="2D64C103" w14:textId="77777777" w:rsidR="00BC5512" w:rsidRDefault="00BC5512" w:rsidP="00BC5512">
      <w:r w:rsidRPr="00803223">
        <w:t>Exhibit cross-cultural competencies, Christian character and spiritual formation required of leadership in religious or social movements among the poor.</w:t>
      </w:r>
    </w:p>
    <w:p w14:paraId="0D4D5FBE" w14:textId="77777777" w:rsidR="00BC5512" w:rsidRDefault="00BC5512" w:rsidP="00731F67">
      <w:pPr>
        <w:pStyle w:val="Heading3"/>
        <w:ind w:left="720"/>
      </w:pPr>
      <w:r w:rsidRPr="005A7234">
        <w:t>7.1</w:t>
      </w:r>
      <w:r>
        <w:t xml:space="preserve"> </w:t>
      </w:r>
      <w:r w:rsidRPr="005A7234">
        <w:t>Character</w:t>
      </w:r>
      <w:r w:rsidRPr="0030370E">
        <w:t>:</w:t>
      </w:r>
    </w:p>
    <w:p w14:paraId="6C5EB2B8" w14:textId="77777777" w:rsidR="00BC5512" w:rsidRDefault="00BC5512" w:rsidP="00731F67">
      <w:pPr>
        <w:ind w:left="720"/>
      </w:pPr>
      <w:r w:rsidRPr="0030370E">
        <w:t>Model Christian character at a level acceptable to local Christian leaders and faculty.</w:t>
      </w:r>
    </w:p>
    <w:p w14:paraId="07FB2D9D" w14:textId="77777777" w:rsidR="00BC5512" w:rsidRDefault="00BC5512" w:rsidP="00731F67">
      <w:pPr>
        <w:pStyle w:val="Heading3"/>
        <w:ind w:left="720"/>
      </w:pPr>
      <w:r w:rsidRPr="00922C35">
        <w:t>7.2</w:t>
      </w:r>
      <w:r>
        <w:t xml:space="preserve"> </w:t>
      </w:r>
      <w:r w:rsidRPr="00922C35">
        <w:t>Movement Leadership</w:t>
      </w:r>
      <w:r>
        <w:t>:</w:t>
      </w:r>
    </w:p>
    <w:p w14:paraId="4A11A1BF" w14:textId="77777777" w:rsidR="00BC5512" w:rsidRDefault="00BC5512" w:rsidP="00731F67">
      <w:pPr>
        <w:ind w:left="720"/>
      </w:pPr>
      <w:r>
        <w:t>Demonstrate team leadership, community building leadership and entrepreneurial leadership capacities and skill.</w:t>
      </w:r>
    </w:p>
    <w:p w14:paraId="217701B1" w14:textId="77777777" w:rsidR="00BC5512" w:rsidRDefault="00BC5512" w:rsidP="00731F67">
      <w:pPr>
        <w:pStyle w:val="Heading3"/>
        <w:ind w:left="720"/>
      </w:pPr>
      <w:r w:rsidRPr="000C3682">
        <w:t>7.3</w:t>
      </w:r>
      <w:r>
        <w:t xml:space="preserve"> </w:t>
      </w:r>
      <w:r w:rsidRPr="000C3682">
        <w:t>Cross-</w:t>
      </w:r>
      <w:r>
        <w:t>c</w:t>
      </w:r>
      <w:r w:rsidRPr="000C3682">
        <w:t xml:space="preserve">ultural </w:t>
      </w:r>
      <w:r>
        <w:t>F</w:t>
      </w:r>
      <w:r w:rsidRPr="000C3682">
        <w:t>lourishing</w:t>
      </w:r>
      <w:r>
        <w:t>:</w:t>
      </w:r>
    </w:p>
    <w:p w14:paraId="6D88ACF4" w14:textId="77777777" w:rsidR="00BC5512" w:rsidRPr="007C04DE" w:rsidRDefault="00BC5512" w:rsidP="00731F67">
      <w:pPr>
        <w:ind w:left="720"/>
      </w:pPr>
      <w:r>
        <w:t>Demonstrate Cross-Cultural Competencies in language learning to a high intermediate level, and ability to work with indigenous leadership.</w:t>
      </w:r>
    </w:p>
    <w:p w14:paraId="2F5FFBB0" w14:textId="77777777" w:rsidR="00BC5512" w:rsidRPr="00942703" w:rsidRDefault="00BC5512" w:rsidP="00BC5512">
      <w:r>
        <w:br w:type="page"/>
      </w:r>
    </w:p>
    <w:p w14:paraId="2600D12D" w14:textId="08C44AD4" w:rsidR="00154E97" w:rsidRPr="007577CE" w:rsidRDefault="00154E97" w:rsidP="00BC5512">
      <w:pPr>
        <w:pStyle w:val="Heading1"/>
      </w:pPr>
      <w:r w:rsidRPr="00BC5512">
        <w:lastRenderedPageBreak/>
        <w:t>Extended</w:t>
      </w:r>
      <w:r w:rsidRPr="007577CE">
        <w:t xml:space="preserve"> </w:t>
      </w:r>
      <w:r w:rsidR="007577CE">
        <w:t>Church</w:t>
      </w:r>
      <w:r w:rsidR="00CA2536">
        <w:t>-</w:t>
      </w:r>
      <w:r w:rsidR="008637B9">
        <w:t>P</w:t>
      </w:r>
      <w:r w:rsidR="007577CE">
        <w:t>lanting</w:t>
      </w:r>
      <w:r w:rsidRPr="007577CE">
        <w:t xml:space="preserve"> Bibliography </w:t>
      </w:r>
    </w:p>
    <w:p w14:paraId="4AD1B4F7" w14:textId="77777777" w:rsidR="007577CE" w:rsidRPr="0038533C" w:rsidRDefault="007577CE" w:rsidP="007577CE">
      <w:pPr>
        <w:pStyle w:val="Normal12ptBlack"/>
        <w:rPr>
          <w:b/>
          <w:bCs/>
          <w:lang w:val="en-US"/>
        </w:rPr>
      </w:pPr>
      <w:r w:rsidRPr="0038533C">
        <w:rPr>
          <w:b/>
          <w:bCs/>
          <w:lang w:val="en-US"/>
        </w:rPr>
        <w:t>Slum Realities</w:t>
      </w:r>
    </w:p>
    <w:p w14:paraId="6A183C9F" w14:textId="419BE792" w:rsidR="007577CE" w:rsidRPr="0038533C" w:rsidRDefault="007577CE" w:rsidP="00630B87">
      <w:pPr>
        <w:pStyle w:val="Bibliography"/>
      </w:pPr>
      <w:r w:rsidRPr="0038533C">
        <w:t xml:space="preserve">de Jesus, C. (1983). </w:t>
      </w:r>
      <w:r w:rsidRPr="0038533C">
        <w:rPr>
          <w:i/>
          <w:iCs/>
        </w:rPr>
        <w:t>Diary of Carolina de Jesus</w:t>
      </w:r>
      <w:r w:rsidRPr="0038533C">
        <w:t>: Mass Market Publishers.</w:t>
      </w:r>
    </w:p>
    <w:p w14:paraId="3EDA983F" w14:textId="150F92A0" w:rsidR="007577CE" w:rsidRPr="0038533C" w:rsidRDefault="007577CE" w:rsidP="00630B87">
      <w:pPr>
        <w:pStyle w:val="Bibliography"/>
      </w:pPr>
      <w:proofErr w:type="spellStart"/>
      <w:r w:rsidRPr="0038533C">
        <w:t>Jocano</w:t>
      </w:r>
      <w:proofErr w:type="spellEnd"/>
      <w:r w:rsidRPr="0038533C">
        <w:t xml:space="preserve">, F. L. (1975). </w:t>
      </w:r>
      <w:r w:rsidRPr="0038533C">
        <w:rPr>
          <w:i/>
          <w:iCs/>
        </w:rPr>
        <w:t>Slum As a Way of Life</w:t>
      </w:r>
      <w:r w:rsidRPr="0038533C">
        <w:t>. Manila: New Day Publishers, Box 167, Quezon City 3008.</w:t>
      </w:r>
    </w:p>
    <w:p w14:paraId="630F85B9" w14:textId="77777777" w:rsidR="007577CE" w:rsidRPr="0038533C" w:rsidRDefault="007577CE" w:rsidP="00630B87">
      <w:pPr>
        <w:pStyle w:val="Bibliography"/>
      </w:pPr>
      <w:r w:rsidRPr="0038533C">
        <w:t xml:space="preserve">Lewis, O. (1966). "The Culture of Poverty." </w:t>
      </w:r>
      <w:r w:rsidRPr="0038533C">
        <w:rPr>
          <w:i/>
          <w:iCs/>
        </w:rPr>
        <w:t>Scientific American, 215</w:t>
      </w:r>
      <w:r w:rsidRPr="0038533C">
        <w:t>(4), 3-9.</w:t>
      </w:r>
    </w:p>
    <w:p w14:paraId="6589E611" w14:textId="77777777" w:rsidR="007577CE" w:rsidRPr="0038533C" w:rsidRDefault="007577CE" w:rsidP="007577CE">
      <w:pPr>
        <w:pStyle w:val="Normal12ptBlack"/>
        <w:ind w:left="720" w:hanging="720"/>
        <w:rPr>
          <w:lang w:val="en-US"/>
        </w:rPr>
      </w:pPr>
      <w:r w:rsidRPr="0038533C">
        <w:rPr>
          <w:lang w:val="en-US"/>
        </w:rPr>
        <w:t> </w:t>
      </w:r>
    </w:p>
    <w:p w14:paraId="764C0E89" w14:textId="77777777" w:rsidR="007577CE" w:rsidRPr="0038533C" w:rsidRDefault="007577CE" w:rsidP="007577CE">
      <w:pPr>
        <w:pStyle w:val="Normal12ptBlack"/>
        <w:ind w:left="720" w:hanging="720"/>
        <w:rPr>
          <w:b/>
          <w:bCs/>
          <w:lang w:val="en-US"/>
        </w:rPr>
      </w:pPr>
      <w:r w:rsidRPr="0038533C">
        <w:rPr>
          <w:b/>
          <w:bCs/>
          <w:lang w:val="en-US"/>
        </w:rPr>
        <w:t>Theology of Solidarity</w:t>
      </w:r>
    </w:p>
    <w:p w14:paraId="6AF8854F" w14:textId="1178BBA6" w:rsidR="007577CE" w:rsidRPr="000B4F95" w:rsidRDefault="007577CE" w:rsidP="00630B87">
      <w:pPr>
        <w:pStyle w:val="Bibliography"/>
        <w:rPr>
          <w:lang w:val="fr-FR"/>
        </w:rPr>
      </w:pPr>
      <w:proofErr w:type="spellStart"/>
      <w:r w:rsidRPr="0038533C">
        <w:t>Cherupallikat</w:t>
      </w:r>
      <w:proofErr w:type="spellEnd"/>
      <w:r w:rsidRPr="0038533C">
        <w:t xml:space="preserve">, J. O. F. M. C. (1975). </w:t>
      </w:r>
      <w:r w:rsidRPr="0038533C">
        <w:rPr>
          <w:i/>
          <w:iCs/>
        </w:rPr>
        <w:t>Witness Potential of Evangelical Poverty In India</w:t>
      </w:r>
      <w:r>
        <w:t>.</w:t>
      </w:r>
      <w:r w:rsidRPr="0038533C">
        <w:t xml:space="preserve"> </w:t>
      </w:r>
      <w:r>
        <w:t xml:space="preserve">  </w:t>
      </w:r>
      <w:r w:rsidRPr="000B4F95">
        <w:rPr>
          <w:lang w:val="fr-FR"/>
        </w:rPr>
        <w:t xml:space="preserve">Nouvelle </w:t>
      </w:r>
      <w:proofErr w:type="spellStart"/>
      <w:r w:rsidRPr="000B4F95">
        <w:rPr>
          <w:lang w:val="fr-FR"/>
        </w:rPr>
        <w:t>Review</w:t>
      </w:r>
      <w:proofErr w:type="spellEnd"/>
      <w:r w:rsidRPr="000B4F95">
        <w:rPr>
          <w:lang w:val="fr-FR"/>
        </w:rPr>
        <w:t xml:space="preserve"> de Science </w:t>
      </w:r>
      <w:proofErr w:type="spellStart"/>
      <w:r w:rsidRPr="000B4F95">
        <w:rPr>
          <w:lang w:val="fr-FR"/>
        </w:rPr>
        <w:t>Missionaire</w:t>
      </w:r>
      <w:proofErr w:type="spellEnd"/>
      <w:r w:rsidRPr="000B4F95">
        <w:rPr>
          <w:lang w:val="fr-FR"/>
        </w:rPr>
        <w:t xml:space="preserve">, CH-6405 </w:t>
      </w:r>
      <w:proofErr w:type="spellStart"/>
      <w:r w:rsidRPr="000B4F95">
        <w:rPr>
          <w:lang w:val="fr-FR"/>
        </w:rPr>
        <w:t>Immensee</w:t>
      </w:r>
      <w:proofErr w:type="spellEnd"/>
      <w:r w:rsidRPr="000B4F95">
        <w:rPr>
          <w:lang w:val="fr-FR"/>
        </w:rPr>
        <w:t xml:space="preserve">, </w:t>
      </w:r>
      <w:proofErr w:type="spellStart"/>
      <w:r w:rsidRPr="000B4F95">
        <w:rPr>
          <w:lang w:val="fr-FR"/>
        </w:rPr>
        <w:t>Switzerland</w:t>
      </w:r>
      <w:proofErr w:type="spellEnd"/>
      <w:r w:rsidRPr="000B4F95">
        <w:rPr>
          <w:lang w:val="fr-FR"/>
        </w:rPr>
        <w:t>.</w:t>
      </w:r>
    </w:p>
    <w:p w14:paraId="5B1F0775" w14:textId="5FC399A2" w:rsidR="007577CE" w:rsidRPr="0038533C" w:rsidRDefault="007577CE" w:rsidP="00630B87">
      <w:pPr>
        <w:pStyle w:val="Bibliography"/>
      </w:pPr>
      <w:proofErr w:type="spellStart"/>
      <w:r w:rsidRPr="000B4F95">
        <w:rPr>
          <w:lang w:val="fr-FR"/>
        </w:rPr>
        <w:t>Hanks</w:t>
      </w:r>
      <w:proofErr w:type="spellEnd"/>
      <w:r w:rsidRPr="000B4F95">
        <w:rPr>
          <w:lang w:val="fr-FR"/>
        </w:rPr>
        <w:t>, T. (1983).</w:t>
      </w:r>
      <w:r w:rsidRPr="000B4F95">
        <w:rPr>
          <w:i/>
          <w:iCs/>
          <w:lang w:val="fr-FR"/>
        </w:rPr>
        <w:t xml:space="preserve"> </w:t>
      </w:r>
      <w:r w:rsidRPr="0038533C">
        <w:rPr>
          <w:i/>
          <w:iCs/>
        </w:rPr>
        <w:t>God So Loved the Third World: The Biblical Vocabulary of Oppression</w:t>
      </w:r>
      <w:r w:rsidRPr="0038533C">
        <w:t>. Maryknoll: Orbis.</w:t>
      </w:r>
    </w:p>
    <w:p w14:paraId="506DF2BD" w14:textId="6DE9BCE2" w:rsidR="007577CE" w:rsidRPr="0038533C" w:rsidRDefault="007577CE" w:rsidP="00630B87">
      <w:pPr>
        <w:pStyle w:val="Bibliography"/>
      </w:pPr>
      <w:r w:rsidRPr="0038533C">
        <w:t xml:space="preserve">Gutierrez, G. (1983). </w:t>
      </w:r>
      <w:r w:rsidRPr="0038533C">
        <w:rPr>
          <w:i/>
          <w:iCs/>
        </w:rPr>
        <w:t>The Power of the Poor in History</w:t>
      </w:r>
      <w:r w:rsidRPr="0038533C">
        <w:t xml:space="preserve">. New York: Orbis Books and </w:t>
      </w:r>
    </w:p>
    <w:p w14:paraId="25061155" w14:textId="77777777" w:rsidR="007577CE" w:rsidRPr="0038533C" w:rsidRDefault="007577CE" w:rsidP="00630B87">
      <w:pPr>
        <w:pStyle w:val="Bibliography"/>
      </w:pPr>
      <w:r w:rsidRPr="0038533C">
        <w:tab/>
        <w:t>London: SCM Press</w:t>
      </w:r>
    </w:p>
    <w:p w14:paraId="74D3A718" w14:textId="77777777" w:rsidR="007577CE" w:rsidRPr="0038533C" w:rsidRDefault="007577CE" w:rsidP="00630B87">
      <w:pPr>
        <w:pStyle w:val="Bibliography"/>
      </w:pPr>
      <w:proofErr w:type="spellStart"/>
      <w:r w:rsidRPr="0038533C">
        <w:t>Mavrodes</w:t>
      </w:r>
      <w:proofErr w:type="spellEnd"/>
      <w:r w:rsidRPr="0038533C">
        <w:t xml:space="preserve">, G. (1976). The Salvation of Zachary </w:t>
      </w:r>
      <w:proofErr w:type="spellStart"/>
      <w:r w:rsidRPr="0038533C">
        <w:t>Baumkletterer</w:t>
      </w:r>
      <w:proofErr w:type="spellEnd"/>
      <w:r w:rsidRPr="0038533C">
        <w:t xml:space="preserve">. </w:t>
      </w:r>
      <w:r w:rsidRPr="0038533C">
        <w:rPr>
          <w:i/>
          <w:iCs/>
        </w:rPr>
        <w:t xml:space="preserve">The Other Side </w:t>
      </w:r>
      <w:r w:rsidRPr="0038533C">
        <w:t>(Feb 1976).</w:t>
      </w:r>
    </w:p>
    <w:p w14:paraId="76BE2CEA" w14:textId="3B000C8F" w:rsidR="007577CE" w:rsidRPr="0038533C" w:rsidRDefault="007577CE" w:rsidP="00630B87">
      <w:pPr>
        <w:pStyle w:val="Bibliography"/>
      </w:pPr>
      <w:r w:rsidRPr="0038533C">
        <w:t xml:space="preserve">Sobrino, Jon. </w:t>
      </w:r>
      <w:r w:rsidRPr="0038533C">
        <w:rPr>
          <w:i/>
          <w:iCs/>
        </w:rPr>
        <w:t>The True Church and the Poor</w:t>
      </w:r>
      <w:r w:rsidRPr="0038533C">
        <w:t>. Maryknoll: Orbis. (1984).384 pages.</w:t>
      </w:r>
    </w:p>
    <w:p w14:paraId="78CE0E1B" w14:textId="77777777" w:rsidR="007577CE" w:rsidRPr="0038533C" w:rsidRDefault="007577CE" w:rsidP="007577CE">
      <w:pPr>
        <w:pStyle w:val="Normal12ptBlack"/>
        <w:ind w:left="720" w:hanging="720"/>
        <w:rPr>
          <w:b/>
          <w:bCs/>
          <w:lang w:val="en-US"/>
        </w:rPr>
      </w:pPr>
    </w:p>
    <w:p w14:paraId="140020D1" w14:textId="77777777" w:rsidR="007577CE" w:rsidRPr="0038533C" w:rsidRDefault="007577CE" w:rsidP="007577CE">
      <w:pPr>
        <w:pStyle w:val="Normal12ptBlack"/>
        <w:ind w:left="720" w:hanging="720"/>
        <w:rPr>
          <w:b/>
          <w:bCs/>
          <w:lang w:val="en-US"/>
        </w:rPr>
      </w:pPr>
      <w:r w:rsidRPr="0038533C">
        <w:rPr>
          <w:b/>
          <w:bCs/>
          <w:lang w:val="en-US"/>
        </w:rPr>
        <w:t>Holistic Discipling Movements and Incarnational Church-planting</w:t>
      </w:r>
    </w:p>
    <w:p w14:paraId="63F7A0E7" w14:textId="0BEE9781" w:rsidR="007577CE" w:rsidRPr="0038533C" w:rsidRDefault="007577CE" w:rsidP="00630B87">
      <w:pPr>
        <w:pStyle w:val="Bibliography"/>
      </w:pPr>
      <w:r w:rsidRPr="0038533C">
        <w:t xml:space="preserve">Booth, W. (1890). </w:t>
      </w:r>
      <w:r w:rsidRPr="0038533C">
        <w:rPr>
          <w:i/>
          <w:iCs/>
        </w:rPr>
        <w:t>In Darkest England and the Way Out</w:t>
      </w:r>
      <w:r w:rsidRPr="0038533C">
        <w:t>. London: Salvation Army.</w:t>
      </w:r>
    </w:p>
    <w:p w14:paraId="2DE4B9DA" w14:textId="5B36E343" w:rsidR="007577CE" w:rsidRPr="0038533C" w:rsidRDefault="007577CE" w:rsidP="00630B87">
      <w:pPr>
        <w:pStyle w:val="Bibliography"/>
      </w:pPr>
      <w:r w:rsidRPr="0038533C">
        <w:t xml:space="preserve">Craig, J. (c1996). </w:t>
      </w:r>
      <w:r w:rsidRPr="0038533C">
        <w:rPr>
          <w:i/>
          <w:iCs/>
        </w:rPr>
        <w:t>Servants Among the Poor</w:t>
      </w:r>
      <w:r w:rsidRPr="0038533C">
        <w:t>. Manila: OMF Publishers.</w:t>
      </w:r>
    </w:p>
    <w:p w14:paraId="3ABAA44E" w14:textId="63B97268" w:rsidR="007577CE" w:rsidRPr="0038533C" w:rsidRDefault="007577CE" w:rsidP="00630B87">
      <w:pPr>
        <w:pStyle w:val="Bibliography"/>
      </w:pPr>
      <w:r w:rsidRPr="0038533C">
        <w:t xml:space="preserve">Davey, C. (2000). </w:t>
      </w:r>
      <w:r w:rsidRPr="0038533C">
        <w:rPr>
          <w:i/>
          <w:iCs/>
        </w:rPr>
        <w:t>Saint in the Slums: Kagawa of Japan</w:t>
      </w:r>
      <w:r w:rsidRPr="0038533C">
        <w:t xml:space="preserve">. Jersey City: </w:t>
      </w:r>
      <w:proofErr w:type="spellStart"/>
      <w:r w:rsidRPr="0038533C">
        <w:t>Parkwest</w:t>
      </w:r>
      <w:proofErr w:type="spellEnd"/>
      <w:r w:rsidRPr="0038533C">
        <w:t xml:space="preserve"> Publications.</w:t>
      </w:r>
    </w:p>
    <w:p w14:paraId="253E2273" w14:textId="77777777" w:rsidR="007577CE" w:rsidRPr="0038533C" w:rsidRDefault="007577CE" w:rsidP="00630B87">
      <w:pPr>
        <w:pStyle w:val="Bibliography"/>
      </w:pPr>
      <w:r w:rsidRPr="0038533C">
        <w:t>Goudge, E. (1959).</w:t>
      </w:r>
      <w:r w:rsidRPr="0038533C">
        <w:rPr>
          <w:i/>
          <w:iCs/>
        </w:rPr>
        <w:t xml:space="preserve"> Saint Francis of Assisi</w:t>
      </w:r>
      <w:r w:rsidRPr="0038533C">
        <w:t>: Hodder and Stoughton.</w:t>
      </w:r>
    </w:p>
    <w:p w14:paraId="5BBC4EA6" w14:textId="77777777" w:rsidR="007577CE" w:rsidRPr="0038533C" w:rsidRDefault="007577CE" w:rsidP="00630B87">
      <w:pPr>
        <w:pStyle w:val="Bibliography"/>
        <w:rPr>
          <w:i/>
          <w:iCs/>
        </w:rPr>
      </w:pPr>
      <w:r w:rsidRPr="0038533C">
        <w:t xml:space="preserve">Grigg, V. (1986). </w:t>
      </w:r>
      <w:r w:rsidRPr="0038533C">
        <w:rPr>
          <w:i/>
          <w:iCs/>
        </w:rPr>
        <w:t>SERVANTS: A Protestant Missionary Order With Vows of Simplicity and Non-Destitute Poverty</w:t>
      </w:r>
      <w:r w:rsidRPr="0038533C">
        <w:t>. Auckland: Urban Leadership Foundation.</w:t>
      </w:r>
    </w:p>
    <w:p w14:paraId="62220AF9" w14:textId="77777777" w:rsidR="007577CE" w:rsidRPr="0038533C" w:rsidRDefault="007577CE" w:rsidP="00630B87">
      <w:pPr>
        <w:pStyle w:val="Bibliography"/>
      </w:pPr>
      <w:r w:rsidRPr="0038533C">
        <w:t xml:space="preserve">Grigg, V. (1987). Sorry, the Frontier Moved! In H. Conn (Ed.), </w:t>
      </w:r>
      <w:r w:rsidRPr="0038533C">
        <w:rPr>
          <w:i/>
          <w:iCs/>
        </w:rPr>
        <w:t>Planting and Growing Urban Churches: From Dream to Reality</w:t>
      </w:r>
      <w:r w:rsidRPr="0038533C">
        <w:t>. Grand Rapids, MI: Baker.</w:t>
      </w:r>
    </w:p>
    <w:p w14:paraId="4F0BD609" w14:textId="77777777" w:rsidR="007577CE" w:rsidRPr="0038533C" w:rsidRDefault="007577CE" w:rsidP="00630B87">
      <w:pPr>
        <w:pStyle w:val="Bibliography"/>
        <w:rPr>
          <w:i/>
          <w:iCs/>
        </w:rPr>
      </w:pPr>
      <w:r w:rsidRPr="0038533C">
        <w:t xml:space="preserve">Grigg, V. (1989). Squatters: The Most Responsive Unreached Bloc. </w:t>
      </w:r>
      <w:r w:rsidRPr="0038533C">
        <w:rPr>
          <w:i/>
          <w:iCs/>
        </w:rPr>
        <w:t xml:space="preserve">Urban Mission, Volume 6 </w:t>
      </w:r>
      <w:proofErr w:type="gramStart"/>
      <w:r w:rsidRPr="0038533C">
        <w:t>( Number</w:t>
      </w:r>
      <w:proofErr w:type="gramEnd"/>
      <w:r w:rsidRPr="0038533C">
        <w:t xml:space="preserve"> 5, May 1989).</w:t>
      </w:r>
    </w:p>
    <w:p w14:paraId="141F0079" w14:textId="5C66DD4A" w:rsidR="007577CE" w:rsidRPr="000B4F95" w:rsidRDefault="007577CE" w:rsidP="00630B87">
      <w:pPr>
        <w:pStyle w:val="Bibliography"/>
        <w:rPr>
          <w:lang w:val="es-ES"/>
        </w:rPr>
      </w:pPr>
      <w:r w:rsidRPr="0038533C">
        <w:t xml:space="preserve">Grigg, V. (1990(84)). </w:t>
      </w:r>
      <w:r w:rsidRPr="0038533C">
        <w:rPr>
          <w:i/>
          <w:iCs/>
        </w:rPr>
        <w:t>Companion to the Poor</w:t>
      </w:r>
      <w:r w:rsidRPr="0038533C">
        <w:t xml:space="preserve">. </w:t>
      </w:r>
      <w:r w:rsidRPr="000B4F95">
        <w:rPr>
          <w:lang w:val="es-ES"/>
        </w:rPr>
        <w:t>Monrovia, CA: MARC.</w:t>
      </w:r>
    </w:p>
    <w:p w14:paraId="0461D656" w14:textId="71445418" w:rsidR="007577CE" w:rsidRPr="0038533C" w:rsidRDefault="007577CE" w:rsidP="00630B87">
      <w:pPr>
        <w:pStyle w:val="Bibliography"/>
      </w:pPr>
      <w:proofErr w:type="spellStart"/>
      <w:r w:rsidRPr="000B4F95">
        <w:rPr>
          <w:lang w:val="es-ES"/>
        </w:rPr>
        <w:t>Grigg</w:t>
      </w:r>
      <w:proofErr w:type="spellEnd"/>
      <w:r w:rsidRPr="000B4F95">
        <w:rPr>
          <w:lang w:val="es-ES"/>
        </w:rPr>
        <w:t xml:space="preserve">, V. (1992a). </w:t>
      </w:r>
      <w:r w:rsidRPr="0038533C">
        <w:t xml:space="preserve">Church of the Poor. In R. Greenway (Ed.), </w:t>
      </w:r>
      <w:r w:rsidRPr="0038533C">
        <w:rPr>
          <w:i/>
          <w:iCs/>
        </w:rPr>
        <w:t>Discipling the City: A Comprehensive Approach to Urban Mission</w:t>
      </w:r>
      <w:r w:rsidRPr="0038533C">
        <w:t xml:space="preserve"> (pp. 159-170). Grand Rapids, Michigan: Baker.</w:t>
      </w:r>
    </w:p>
    <w:p w14:paraId="38685372" w14:textId="655B125B" w:rsidR="007577CE" w:rsidRPr="0038533C" w:rsidRDefault="007577CE" w:rsidP="00630B87">
      <w:pPr>
        <w:pStyle w:val="Bibliography"/>
      </w:pPr>
      <w:r w:rsidRPr="0038533C">
        <w:t xml:space="preserve">Grigg, V. (1992b). </w:t>
      </w:r>
      <w:r w:rsidRPr="0038533C">
        <w:rPr>
          <w:i/>
          <w:iCs/>
        </w:rPr>
        <w:t>Cry of the Urban Poor</w:t>
      </w:r>
      <w:r w:rsidRPr="0038533C">
        <w:t>. Monrovia, CA: MARC.</w:t>
      </w:r>
    </w:p>
    <w:p w14:paraId="15560AB8" w14:textId="77777777" w:rsidR="007577CE" w:rsidRPr="0038533C" w:rsidRDefault="007577CE" w:rsidP="00630B87">
      <w:pPr>
        <w:pStyle w:val="Bibliography"/>
      </w:pPr>
      <w:r w:rsidRPr="0038533C">
        <w:t xml:space="preserve">Hattaway, Paul. </w:t>
      </w:r>
      <w:r w:rsidRPr="0038533C">
        <w:rPr>
          <w:i/>
          <w:iCs/>
        </w:rPr>
        <w:t>Back to Jerusalem</w:t>
      </w:r>
      <w:r w:rsidRPr="0038533C">
        <w:t>, Gabriel Resources. (2003) 150 pages.</w:t>
      </w:r>
    </w:p>
    <w:p w14:paraId="20E5E134" w14:textId="77777777" w:rsidR="007577CE" w:rsidRPr="0038533C" w:rsidRDefault="007577CE" w:rsidP="00630B87">
      <w:pPr>
        <w:pStyle w:val="Bibliography"/>
      </w:pPr>
      <w:r w:rsidRPr="0038533C">
        <w:t xml:space="preserve">Hembree, R. (1979). </w:t>
      </w:r>
      <w:r w:rsidRPr="0038533C">
        <w:rPr>
          <w:i/>
          <w:iCs/>
        </w:rPr>
        <w:t>The Mark Buntain Story</w:t>
      </w:r>
      <w:r w:rsidRPr="0038533C">
        <w:t>. Minneapolis: Bethany House publishers.</w:t>
      </w:r>
    </w:p>
    <w:p w14:paraId="2DFD4FC0" w14:textId="71DC0DCA" w:rsidR="007577CE" w:rsidRPr="0038533C" w:rsidRDefault="007577CE" w:rsidP="00630B87">
      <w:pPr>
        <w:pStyle w:val="Bibliography"/>
      </w:pPr>
      <w:r w:rsidRPr="0038533C">
        <w:t xml:space="preserve">Livingstone, Greg. (1993). </w:t>
      </w:r>
      <w:r w:rsidRPr="0038533C">
        <w:rPr>
          <w:i/>
          <w:iCs/>
        </w:rPr>
        <w:t>Planting Churches in Muslim Cities</w:t>
      </w:r>
      <w:r w:rsidRPr="0038533C">
        <w:t>, Baker, Grand Rapids.</w:t>
      </w:r>
    </w:p>
    <w:p w14:paraId="69E933A4" w14:textId="2209EB55" w:rsidR="007577CE" w:rsidRPr="0038533C" w:rsidRDefault="007577CE" w:rsidP="00630B87">
      <w:pPr>
        <w:pStyle w:val="Bibliography"/>
      </w:pPr>
      <w:r w:rsidRPr="0038533C">
        <w:t xml:space="preserve">Philipps, Keith. (1996). </w:t>
      </w:r>
      <w:r w:rsidRPr="0038533C">
        <w:rPr>
          <w:i/>
          <w:iCs/>
        </w:rPr>
        <w:t>Out of the Ashes</w:t>
      </w:r>
      <w:r w:rsidRPr="0038533C">
        <w:t>, World Impact, Los Angeles.</w:t>
      </w:r>
    </w:p>
    <w:p w14:paraId="326F11F1" w14:textId="77777777" w:rsidR="007577CE" w:rsidRPr="0038533C" w:rsidRDefault="007577CE" w:rsidP="00630B87">
      <w:pPr>
        <w:pStyle w:val="Bibliography"/>
      </w:pPr>
      <w:r w:rsidRPr="0038533C">
        <w:t xml:space="preserve">Pullinger, J. (1980). </w:t>
      </w:r>
      <w:r w:rsidRPr="0038533C">
        <w:rPr>
          <w:i/>
          <w:iCs/>
        </w:rPr>
        <w:t>Chasing the Dragon</w:t>
      </w:r>
      <w:r w:rsidRPr="0038533C">
        <w:t>. London: Hodder and Stoughton.</w:t>
      </w:r>
    </w:p>
    <w:p w14:paraId="6A100B96" w14:textId="7195D38C" w:rsidR="007577CE" w:rsidRPr="0038533C" w:rsidRDefault="007577CE" w:rsidP="00630B87">
      <w:pPr>
        <w:pStyle w:val="Bibliography"/>
      </w:pPr>
      <w:r w:rsidRPr="0038533C">
        <w:t xml:space="preserve">Simson, Wolfgang. </w:t>
      </w:r>
      <w:r w:rsidRPr="0038533C">
        <w:rPr>
          <w:i/>
        </w:rPr>
        <w:t>Houses that Change the World</w:t>
      </w:r>
      <w:r w:rsidRPr="0038533C">
        <w:t>. Carlisle: OM Publishing, 2001.</w:t>
      </w:r>
    </w:p>
    <w:p w14:paraId="04996CD0" w14:textId="77777777" w:rsidR="007577CE" w:rsidRPr="0038533C" w:rsidRDefault="007577CE" w:rsidP="00630B87">
      <w:pPr>
        <w:pStyle w:val="Bibliography"/>
      </w:pPr>
      <w:r w:rsidRPr="0038533C">
        <w:t>Snyder, Howard</w:t>
      </w:r>
      <w:r w:rsidRPr="0038533C">
        <w:rPr>
          <w:i/>
        </w:rPr>
        <w:t>. Liberating the Church</w:t>
      </w:r>
      <w:r w:rsidRPr="0038533C">
        <w:t>. Downers Grove: IVP, 1983.</w:t>
      </w:r>
    </w:p>
    <w:p w14:paraId="0CF00995" w14:textId="1BE1A07E" w:rsidR="007577CE" w:rsidRPr="0038533C" w:rsidRDefault="007577CE" w:rsidP="00630B87">
      <w:pPr>
        <w:pStyle w:val="Bibliography"/>
        <w:rPr>
          <w:i/>
          <w:iCs/>
        </w:rPr>
      </w:pPr>
      <w:r w:rsidRPr="0038533C">
        <w:t xml:space="preserve">Van Engen, Charles, and </w:t>
      </w:r>
      <w:proofErr w:type="spellStart"/>
      <w:r w:rsidRPr="0038533C">
        <w:t>Tiersma</w:t>
      </w:r>
      <w:proofErr w:type="spellEnd"/>
      <w:r w:rsidRPr="0038533C">
        <w:t xml:space="preserve">, Jude. (1994). </w:t>
      </w:r>
      <w:r w:rsidRPr="0038533C">
        <w:rPr>
          <w:i/>
          <w:iCs/>
        </w:rPr>
        <w:t>God so Loves the City – Seeking a Theology for Urban Mission</w:t>
      </w:r>
      <w:r w:rsidRPr="0038533C">
        <w:t>, MARC, Monrovia.</w:t>
      </w:r>
    </w:p>
    <w:p w14:paraId="6FAC5E6F" w14:textId="77777777" w:rsidR="007577CE" w:rsidRPr="0038533C" w:rsidRDefault="007577CE" w:rsidP="00630B87">
      <w:pPr>
        <w:pStyle w:val="Bibliography"/>
      </w:pPr>
      <w:r w:rsidRPr="0038533C">
        <w:lastRenderedPageBreak/>
        <w:t xml:space="preserve">Wilkerson, D. (1962). </w:t>
      </w:r>
      <w:r w:rsidRPr="0038533C">
        <w:rPr>
          <w:i/>
          <w:iCs/>
        </w:rPr>
        <w:t>The Cross and The Switchblade</w:t>
      </w:r>
      <w:r w:rsidRPr="0038533C">
        <w:t>: Pyramid Books.</w:t>
      </w:r>
    </w:p>
    <w:p w14:paraId="42AFC933" w14:textId="39D6B45A" w:rsidR="007577CE" w:rsidRPr="0038533C" w:rsidRDefault="007577CE" w:rsidP="00630B87">
      <w:pPr>
        <w:pStyle w:val="Bibliography"/>
      </w:pPr>
      <w:r w:rsidRPr="0038533C">
        <w:t xml:space="preserve">Conn, H. (Ed.). (1997). </w:t>
      </w:r>
      <w:r w:rsidRPr="0038533C">
        <w:rPr>
          <w:i/>
        </w:rPr>
        <w:t>Planting and growing urban churches</w:t>
      </w:r>
      <w:r w:rsidRPr="0038533C">
        <w:t>. Baker.</w:t>
      </w:r>
    </w:p>
    <w:p w14:paraId="6CC6938C" w14:textId="7CD1AB78" w:rsidR="007577CE" w:rsidRPr="0038533C" w:rsidRDefault="007577CE" w:rsidP="00630B87">
      <w:pPr>
        <w:pStyle w:val="Bibliography"/>
      </w:pPr>
      <w:r w:rsidRPr="0038533C">
        <w:t xml:space="preserve">Greenway, R. (1993). </w:t>
      </w:r>
      <w:r w:rsidRPr="0038533C">
        <w:rPr>
          <w:i/>
        </w:rPr>
        <w:t>Discipling the city</w:t>
      </w:r>
      <w:r w:rsidRPr="0038533C">
        <w:t xml:space="preserve"> (2nd ed.). Grand Rapids, MI: Baker Academic.</w:t>
      </w:r>
    </w:p>
    <w:p w14:paraId="191762E3" w14:textId="12AC2570" w:rsidR="007577CE" w:rsidRPr="0038533C" w:rsidRDefault="007577CE" w:rsidP="00630B87">
      <w:pPr>
        <w:pStyle w:val="Bibliography"/>
      </w:pPr>
      <w:r w:rsidRPr="0038533C">
        <w:t xml:space="preserve">Hesselgrave, D. J. (1987). </w:t>
      </w:r>
      <w:r w:rsidRPr="0038533C">
        <w:rPr>
          <w:i/>
        </w:rPr>
        <w:t>Planting churches cross-culturally: A guide for home and foreign missions</w:t>
      </w:r>
      <w:r w:rsidRPr="0038533C">
        <w:t>. Grand Rapids, MI: Baker Academic.</w:t>
      </w:r>
    </w:p>
    <w:p w14:paraId="0392A7FB" w14:textId="77777777" w:rsidR="007577CE" w:rsidRPr="0038533C" w:rsidRDefault="007577CE" w:rsidP="007577CE">
      <w:pPr>
        <w:pStyle w:val="NormalWeb"/>
        <w:spacing w:before="0" w:beforeAutospacing="0" w:after="0" w:afterAutospacing="0"/>
        <w:ind w:left="720" w:hanging="720"/>
      </w:pPr>
    </w:p>
    <w:p w14:paraId="2C42EBED" w14:textId="77777777" w:rsidR="007577CE" w:rsidRPr="0038533C" w:rsidRDefault="007577CE" w:rsidP="007577CE">
      <w:pPr>
        <w:pStyle w:val="NormalWeb"/>
        <w:spacing w:before="0" w:beforeAutospacing="0" w:after="0" w:afterAutospacing="0"/>
        <w:ind w:left="720" w:hanging="720"/>
        <w:rPr>
          <w:b/>
        </w:rPr>
      </w:pPr>
      <w:r w:rsidRPr="0038533C">
        <w:rPr>
          <w:b/>
        </w:rPr>
        <w:t>Discipling, Cell and House Groups</w:t>
      </w:r>
    </w:p>
    <w:p w14:paraId="1E61AF3A" w14:textId="7125037D" w:rsidR="007577CE" w:rsidRPr="0038533C" w:rsidRDefault="007577CE" w:rsidP="00630B87">
      <w:pPr>
        <w:pStyle w:val="Bibliography"/>
      </w:pPr>
      <w:r w:rsidRPr="0038533C">
        <w:t xml:space="preserve">Coleman, R. E. (1993). </w:t>
      </w:r>
      <w:r w:rsidRPr="0038533C">
        <w:rPr>
          <w:i/>
        </w:rPr>
        <w:t>The Master Plan of Evangelism</w:t>
      </w:r>
      <w:r w:rsidRPr="0038533C">
        <w:t xml:space="preserve">. Grand Rapids, MI, </w:t>
      </w:r>
      <w:proofErr w:type="spellStart"/>
      <w:r w:rsidRPr="0038533C">
        <w:t>Revellbooks</w:t>
      </w:r>
      <w:proofErr w:type="spellEnd"/>
      <w:r w:rsidRPr="0038533C">
        <w:t xml:space="preserve">.  </w:t>
      </w:r>
    </w:p>
    <w:p w14:paraId="248C0C87" w14:textId="3403CF64" w:rsidR="007577CE" w:rsidRPr="0038533C" w:rsidRDefault="007577CE" w:rsidP="00630B87">
      <w:pPr>
        <w:pStyle w:val="Bibliography"/>
      </w:pPr>
      <w:r w:rsidRPr="0038533C">
        <w:t xml:space="preserve">Comiskey, J. (1984). </w:t>
      </w:r>
      <w:r w:rsidRPr="0038533C">
        <w:rPr>
          <w:i/>
        </w:rPr>
        <w:t xml:space="preserve">Home Cell Group Explosion - How your </w:t>
      </w:r>
      <w:proofErr w:type="gramStart"/>
      <w:r w:rsidRPr="0038533C">
        <w:rPr>
          <w:i/>
        </w:rPr>
        <w:t>small  group</w:t>
      </w:r>
      <w:proofErr w:type="gramEnd"/>
      <w:r w:rsidRPr="0038533C">
        <w:rPr>
          <w:i/>
        </w:rPr>
        <w:t xml:space="preserve"> can grow and multiply</w:t>
      </w:r>
      <w:r w:rsidRPr="0038533C">
        <w:t xml:space="preserve">. 10055 Regal Row #180 Houston TX 77040 USA, TOUCH Outreach Ministries. </w:t>
      </w:r>
    </w:p>
    <w:p w14:paraId="2BC96352" w14:textId="11380845" w:rsidR="007577CE" w:rsidRPr="0038533C" w:rsidRDefault="007577CE" w:rsidP="00630B87">
      <w:pPr>
        <w:pStyle w:val="Bibliography"/>
      </w:pPr>
      <w:proofErr w:type="spellStart"/>
      <w:r w:rsidRPr="0038533C">
        <w:t>Eims</w:t>
      </w:r>
      <w:proofErr w:type="spellEnd"/>
      <w:r w:rsidRPr="0038533C">
        <w:t xml:space="preserve">, L. (1978). </w:t>
      </w:r>
      <w:r w:rsidRPr="0038533C">
        <w:rPr>
          <w:i/>
        </w:rPr>
        <w:t>The Lost Art of Disciple Making</w:t>
      </w:r>
      <w:r w:rsidRPr="0038533C">
        <w:t>. Grand Rapids, Zondervan Publishing house.  ($9.99/0.29)</w:t>
      </w:r>
    </w:p>
    <w:p w14:paraId="67F4172E" w14:textId="2DA209D9" w:rsidR="007577CE" w:rsidRPr="0038533C" w:rsidRDefault="007577CE" w:rsidP="00630B87">
      <w:pPr>
        <w:pStyle w:val="Bibliography"/>
      </w:pPr>
      <w:r w:rsidRPr="0038533C">
        <w:t xml:space="preserve">Stockwell, L. (1998). </w:t>
      </w:r>
      <w:r w:rsidRPr="0038533C">
        <w:rPr>
          <w:i/>
        </w:rPr>
        <w:t>The Cell Church</w:t>
      </w:r>
      <w:r w:rsidRPr="0038533C">
        <w:t>. Ventura, CA, Regal.</w:t>
      </w:r>
    </w:p>
    <w:p w14:paraId="1A2A2A1D" w14:textId="77777777" w:rsidR="007577CE" w:rsidRPr="0038533C" w:rsidRDefault="007577CE" w:rsidP="007577CE">
      <w:pPr>
        <w:pStyle w:val="NormalWeb"/>
        <w:spacing w:before="0" w:beforeAutospacing="0" w:after="0" w:afterAutospacing="0"/>
        <w:ind w:left="720" w:hanging="720"/>
      </w:pPr>
    </w:p>
    <w:p w14:paraId="5E9E4B50" w14:textId="77777777" w:rsidR="007577CE" w:rsidRPr="0038533C" w:rsidRDefault="007577CE" w:rsidP="007577CE">
      <w:pPr>
        <w:pStyle w:val="Normal12ptBlack"/>
        <w:ind w:left="720" w:hanging="720"/>
        <w:rPr>
          <w:b/>
          <w:bCs/>
          <w:lang w:val="en-US"/>
        </w:rPr>
      </w:pPr>
      <w:r w:rsidRPr="0038533C">
        <w:rPr>
          <w:b/>
          <w:bCs/>
          <w:lang w:val="en-US"/>
        </w:rPr>
        <w:t>Poverty and Urban Poor Ministry in the West</w:t>
      </w:r>
    </w:p>
    <w:p w14:paraId="79BC1F6A" w14:textId="77777777" w:rsidR="007577CE" w:rsidRPr="0038533C" w:rsidRDefault="007577CE" w:rsidP="00630B87">
      <w:pPr>
        <w:pStyle w:val="Bibliography"/>
      </w:pPr>
      <w:r w:rsidRPr="0038533C">
        <w:t xml:space="preserve">Bradbury, N. (1989). </w:t>
      </w:r>
      <w:r w:rsidRPr="003A44A6">
        <w:rPr>
          <w:i/>
          <w:iCs/>
        </w:rPr>
        <w:t>City of God? Pastoral Care in the Inner City</w:t>
      </w:r>
      <w:r w:rsidRPr="0038533C">
        <w:t>. London: SPCK.</w:t>
      </w:r>
    </w:p>
    <w:p w14:paraId="410E202A" w14:textId="77777777" w:rsidR="007577CE" w:rsidRPr="0038533C" w:rsidRDefault="007577CE" w:rsidP="00630B87">
      <w:pPr>
        <w:pStyle w:val="Bibliography"/>
      </w:pPr>
      <w:r w:rsidRPr="0038533C">
        <w:t>Cave, Dave. (1985).</w:t>
      </w:r>
      <w:r w:rsidRPr="003A44A6">
        <w:rPr>
          <w:i/>
          <w:iCs/>
        </w:rPr>
        <w:t xml:space="preserve"> Jesus is Your Best Mate says Dave Cave – Evangelism in the City and Council Estate Cultures</w:t>
      </w:r>
      <w:r w:rsidRPr="0038533C">
        <w:t>, Marshalls, Basingstoke.</w:t>
      </w:r>
    </w:p>
    <w:p w14:paraId="55F4D26F" w14:textId="77777777" w:rsidR="007577CE" w:rsidRPr="0038533C" w:rsidRDefault="007577CE" w:rsidP="00630B87">
      <w:pPr>
        <w:pStyle w:val="Bibliography"/>
      </w:pPr>
      <w:r w:rsidRPr="0038533C">
        <w:t xml:space="preserve">Kenrick, B. (1965). </w:t>
      </w:r>
      <w:r w:rsidRPr="003A44A6">
        <w:rPr>
          <w:i/>
          <w:iCs/>
        </w:rPr>
        <w:t>Come Out the Wilderness</w:t>
      </w:r>
      <w:r w:rsidRPr="0038533C">
        <w:t>. London: Fontana.</w:t>
      </w:r>
    </w:p>
    <w:p w14:paraId="2C39CABC" w14:textId="3C6087F3" w:rsidR="007577CE" w:rsidRPr="003A44A6" w:rsidRDefault="007577CE" w:rsidP="00630B87">
      <w:pPr>
        <w:pStyle w:val="Bibliography"/>
        <w:rPr>
          <w:i/>
          <w:iCs/>
        </w:rPr>
      </w:pPr>
      <w:r w:rsidRPr="0038533C">
        <w:t xml:space="preserve">Lupton, R. (1993). </w:t>
      </w:r>
      <w:r w:rsidRPr="003A44A6">
        <w:rPr>
          <w:i/>
          <w:iCs/>
        </w:rPr>
        <w:t xml:space="preserve">Return Flight: Community Development Through </w:t>
      </w:r>
      <w:proofErr w:type="spellStart"/>
      <w:r w:rsidRPr="003A44A6">
        <w:rPr>
          <w:i/>
          <w:iCs/>
        </w:rPr>
        <w:t>Reneighboring</w:t>
      </w:r>
      <w:proofErr w:type="spellEnd"/>
      <w:r w:rsidRPr="003A44A6">
        <w:rPr>
          <w:i/>
          <w:iCs/>
        </w:rPr>
        <w:t xml:space="preserve"> Our </w:t>
      </w:r>
    </w:p>
    <w:p w14:paraId="4023630B" w14:textId="77777777" w:rsidR="007577CE" w:rsidRPr="0038533C" w:rsidRDefault="007577CE" w:rsidP="00630B87">
      <w:pPr>
        <w:pStyle w:val="Bibliography"/>
      </w:pPr>
      <w:r w:rsidRPr="003A44A6">
        <w:rPr>
          <w:i/>
          <w:iCs/>
        </w:rPr>
        <w:t>Cities</w:t>
      </w:r>
      <w:r w:rsidRPr="0038533C">
        <w:t>: FCS Urban Ministries Inc, 750 Glenwood Ave, SE, P.O. Box 17628, Atlanta, GA 30316, USA.</w:t>
      </w:r>
    </w:p>
    <w:p w14:paraId="289B612F" w14:textId="77777777" w:rsidR="007577CE" w:rsidRPr="0038533C" w:rsidRDefault="007577CE" w:rsidP="00630B87">
      <w:pPr>
        <w:pStyle w:val="Bibliography"/>
      </w:pPr>
      <w:r w:rsidRPr="0038533C">
        <w:t xml:space="preserve">Magnuson, N. (1977). </w:t>
      </w:r>
      <w:r w:rsidRPr="003A44A6">
        <w:rPr>
          <w:i/>
          <w:iCs/>
        </w:rPr>
        <w:t>Salvation in the Slums: Evangelical Social Work 1865-1920</w:t>
      </w:r>
      <w:r w:rsidRPr="0038533C">
        <w:t>. Metuchen, N.J.: Scarecrow Press.</w:t>
      </w:r>
    </w:p>
    <w:p w14:paraId="6BEC06C9" w14:textId="5E4C3F01" w:rsidR="007577CE" w:rsidRPr="0038533C" w:rsidRDefault="007577CE" w:rsidP="00630B87">
      <w:pPr>
        <w:pStyle w:val="Bibliography"/>
      </w:pPr>
      <w:r w:rsidRPr="0038533C">
        <w:t xml:space="preserve">Perkins, J. (1982). </w:t>
      </w:r>
      <w:r w:rsidRPr="004855E3">
        <w:rPr>
          <w:i/>
          <w:iCs/>
        </w:rPr>
        <w:t>With Justice for All</w:t>
      </w:r>
      <w:r w:rsidRPr="0038533C">
        <w:t>. Ventura: Regal Books.</w:t>
      </w:r>
    </w:p>
    <w:p w14:paraId="58CD4E7F" w14:textId="2E19FF60" w:rsidR="007577CE" w:rsidRPr="0038533C" w:rsidRDefault="007577CE" w:rsidP="00630B87">
      <w:pPr>
        <w:pStyle w:val="Bibliography"/>
      </w:pPr>
      <w:r w:rsidRPr="0038533C">
        <w:t xml:space="preserve">Perkins, J. (1995). </w:t>
      </w:r>
      <w:r w:rsidRPr="004855E3">
        <w:rPr>
          <w:i/>
          <w:iCs/>
        </w:rPr>
        <w:t>Restoring at Risk Communities</w:t>
      </w:r>
      <w:r w:rsidRPr="0038533C">
        <w:t>: CCDA,1909 Robinson Road, Jackson, MS 39209, USA.</w:t>
      </w:r>
    </w:p>
    <w:p w14:paraId="5749332E" w14:textId="105F9B1B" w:rsidR="007577CE" w:rsidRPr="0038533C" w:rsidRDefault="007577CE" w:rsidP="00630B87">
      <w:pPr>
        <w:pStyle w:val="Bibliography"/>
      </w:pPr>
      <w:r w:rsidRPr="0038533C">
        <w:t xml:space="preserve">Sheppard, D. (1984). </w:t>
      </w:r>
      <w:r w:rsidRPr="004855E3">
        <w:rPr>
          <w:i/>
          <w:iCs/>
        </w:rPr>
        <w:t>Bias to t</w:t>
      </w:r>
      <w:r w:rsidR="004855E3">
        <w:rPr>
          <w:i/>
          <w:iCs/>
        </w:rPr>
        <w:t>h</w:t>
      </w:r>
      <w:r w:rsidRPr="004855E3">
        <w:rPr>
          <w:i/>
          <w:iCs/>
        </w:rPr>
        <w:t>e Poor</w:t>
      </w:r>
      <w:r w:rsidRPr="0038533C">
        <w:t>. London: Hodder and Stoughton.</w:t>
      </w:r>
    </w:p>
    <w:p w14:paraId="2E3D4BC5" w14:textId="77777777" w:rsidR="007577CE" w:rsidRPr="0038533C" w:rsidRDefault="007577CE" w:rsidP="007577CE">
      <w:pPr>
        <w:pStyle w:val="Normal12ptBlack"/>
        <w:ind w:left="720" w:hanging="720"/>
        <w:rPr>
          <w:lang w:val="en-US"/>
        </w:rPr>
      </w:pPr>
    </w:p>
    <w:p w14:paraId="0090992A" w14:textId="77777777" w:rsidR="007577CE" w:rsidRPr="0038533C" w:rsidRDefault="007577CE" w:rsidP="007577CE">
      <w:pPr>
        <w:pStyle w:val="Normal12ptBlack"/>
        <w:ind w:left="720" w:hanging="720"/>
        <w:rPr>
          <w:b/>
          <w:lang w:val="en-US" w:eastAsia="en-US"/>
        </w:rPr>
      </w:pPr>
      <w:r w:rsidRPr="0038533C">
        <w:rPr>
          <w:b/>
          <w:lang w:val="en-US" w:eastAsia="en-US"/>
        </w:rPr>
        <w:t>What is Church (Western Debates)?</w:t>
      </w:r>
    </w:p>
    <w:p w14:paraId="46509681" w14:textId="241CDB98" w:rsidR="007577CE" w:rsidRPr="0038533C" w:rsidRDefault="007577CE" w:rsidP="00630B87">
      <w:pPr>
        <w:pStyle w:val="Bibliography"/>
      </w:pPr>
      <w:r w:rsidRPr="0038533C">
        <w:t xml:space="preserve">Driver, John. </w:t>
      </w:r>
      <w:r w:rsidRPr="0038533C">
        <w:rPr>
          <w:i/>
          <w:iCs/>
        </w:rPr>
        <w:t>Images of the Church in Mission.</w:t>
      </w:r>
      <w:r w:rsidRPr="0038533C">
        <w:t xml:space="preserve"> Herald Press. (1997) 240 pages. (a most comprehensive discussion on the centrality of the church in biblical redemption history)</w:t>
      </w:r>
    </w:p>
    <w:p w14:paraId="1CAAC030" w14:textId="58D41FB5" w:rsidR="007577CE" w:rsidRPr="0038533C" w:rsidRDefault="007577CE" w:rsidP="00630B87">
      <w:pPr>
        <w:pStyle w:val="Bibliography"/>
      </w:pPr>
      <w:r w:rsidRPr="0038533C">
        <w:t xml:space="preserve">Glasser, A., van Engen, C., and Gilliland, D. (2003). </w:t>
      </w:r>
      <w:r w:rsidRPr="0038533C">
        <w:rPr>
          <w:i/>
        </w:rPr>
        <w:t xml:space="preserve">Announcing the </w:t>
      </w:r>
      <w:r w:rsidR="00DB40C6">
        <w:rPr>
          <w:i/>
        </w:rPr>
        <w:t>K</w:t>
      </w:r>
      <w:r w:rsidR="00DB40C6" w:rsidRPr="0038533C">
        <w:rPr>
          <w:i/>
        </w:rPr>
        <w:t>ingdom</w:t>
      </w:r>
      <w:r w:rsidRPr="0038533C">
        <w:t>. Grand Rapids, MI: Baker Academic.</w:t>
      </w:r>
    </w:p>
    <w:p w14:paraId="5D9BB0E6" w14:textId="05B7C0F9" w:rsidR="007577CE" w:rsidRPr="0038533C" w:rsidRDefault="007577CE" w:rsidP="00630B87">
      <w:pPr>
        <w:pStyle w:val="Bibliography"/>
      </w:pPr>
      <w:r w:rsidRPr="0038533C">
        <w:t xml:space="preserve">Hirsch, Alan. </w:t>
      </w:r>
      <w:r w:rsidRPr="00D57641">
        <w:rPr>
          <w:i/>
          <w:iCs/>
        </w:rPr>
        <w:t>The Forgotten Ways: Reactivating the Missional Church</w:t>
      </w:r>
      <w:r w:rsidRPr="0038533C">
        <w:t>. Grand Rapids: Brazos, 2006.</w:t>
      </w:r>
    </w:p>
    <w:p w14:paraId="38DE61FD" w14:textId="610E6ECE" w:rsidR="007577CE" w:rsidRPr="0038533C" w:rsidRDefault="007577CE" w:rsidP="00630B87">
      <w:pPr>
        <w:pStyle w:val="Bibliography"/>
      </w:pPr>
      <w:r w:rsidRPr="0038533C">
        <w:rPr>
          <w:rStyle w:val="contributornametrigger"/>
        </w:rPr>
        <w:t>Kimball</w:t>
      </w:r>
      <w:r w:rsidRPr="0038533C">
        <w:t xml:space="preserve"> </w:t>
      </w:r>
      <w:r w:rsidRPr="0038533C">
        <w:rPr>
          <w:rStyle w:val="contributornametrigger"/>
        </w:rPr>
        <w:t xml:space="preserve">Dan. </w:t>
      </w:r>
      <w:r w:rsidRPr="0038533C">
        <w:rPr>
          <w:i/>
          <w:iCs/>
        </w:rPr>
        <w:t>The Emerging Church: Vintage Christianity for New Generations</w:t>
      </w:r>
      <w:r w:rsidRPr="0038533C">
        <w:t xml:space="preserve">. Zondervan/Youth Specialties. </w:t>
      </w:r>
      <w:r w:rsidRPr="0038533C">
        <w:rPr>
          <w:rStyle w:val="contributornametrigger"/>
        </w:rPr>
        <w:t>(2003)</w:t>
      </w:r>
      <w:r w:rsidR="003B0841">
        <w:rPr>
          <w:rStyle w:val="contributornametrigger"/>
        </w:rPr>
        <w:t>,</w:t>
      </w:r>
      <w:r w:rsidRPr="0038533C">
        <w:t xml:space="preserve"> 272 pages.</w:t>
      </w:r>
    </w:p>
    <w:p w14:paraId="4661F91B" w14:textId="77777777" w:rsidR="007577CE" w:rsidRPr="0038533C" w:rsidRDefault="007577CE" w:rsidP="00630B87">
      <w:pPr>
        <w:pStyle w:val="Bibliography"/>
      </w:pPr>
      <w:r w:rsidRPr="0038533C">
        <w:t xml:space="preserve">McManus, E. R. (2001). </w:t>
      </w:r>
      <w:r w:rsidRPr="00D57641">
        <w:rPr>
          <w:i/>
          <w:iCs/>
        </w:rPr>
        <w:t>An Unstoppable Force: Daring to Become the Church God Had in Mind</w:t>
      </w:r>
      <w:r w:rsidRPr="0038533C">
        <w:t>. Orange, CA, Yates and Yates.</w:t>
      </w:r>
    </w:p>
    <w:p w14:paraId="379E649D" w14:textId="77777777" w:rsidR="007577CE" w:rsidRPr="0038533C" w:rsidRDefault="007577CE" w:rsidP="00630B87">
      <w:pPr>
        <w:pStyle w:val="Bibliography"/>
      </w:pPr>
      <w:r w:rsidRPr="0038533C">
        <w:lastRenderedPageBreak/>
        <w:t xml:space="preserve">Peace, Richard. </w:t>
      </w:r>
      <w:r w:rsidRPr="0038533C">
        <w:rPr>
          <w:i/>
          <w:iCs/>
        </w:rPr>
        <w:t>Conversion in the New Testament, Paul and the Twelve</w:t>
      </w:r>
      <w:r w:rsidRPr="0038533C">
        <w:t>. William B. Eerdmans Publishing Company, Grand Rapids, MI. (1999) 397 pages. (a study of the book of Mark, and how people get converted)</w:t>
      </w:r>
    </w:p>
    <w:p w14:paraId="5286B2C6" w14:textId="4FA5500E" w:rsidR="007577CE" w:rsidRPr="0038533C" w:rsidRDefault="007577CE" w:rsidP="00630B87">
      <w:pPr>
        <w:pStyle w:val="Bibliography"/>
      </w:pPr>
      <w:r w:rsidRPr="0038533C">
        <w:t xml:space="preserve">Schwartz, C. A. (2003). </w:t>
      </w:r>
      <w:r w:rsidRPr="0038533C">
        <w:rPr>
          <w:i/>
        </w:rPr>
        <w:t>Natural Church Development</w:t>
      </w:r>
      <w:r w:rsidRPr="0038533C">
        <w:t xml:space="preserve">. D-25924 </w:t>
      </w:r>
      <w:proofErr w:type="spellStart"/>
      <w:r w:rsidRPr="0038533C">
        <w:t>Emmesbull</w:t>
      </w:r>
      <w:proofErr w:type="spellEnd"/>
      <w:r w:rsidRPr="0038533C">
        <w:t>, Germany, C and P Publishing.</w:t>
      </w:r>
    </w:p>
    <w:p w14:paraId="14854AAC" w14:textId="13FD089F" w:rsidR="007577CE" w:rsidRPr="0038533C" w:rsidRDefault="007577CE" w:rsidP="00630B87">
      <w:pPr>
        <w:pStyle w:val="Bibliography"/>
      </w:pPr>
      <w:r w:rsidRPr="0038533C">
        <w:t xml:space="preserve">Taylor, S. (2005). </w:t>
      </w:r>
      <w:r w:rsidRPr="00D57641">
        <w:rPr>
          <w:i/>
          <w:iCs/>
        </w:rPr>
        <w:t xml:space="preserve">The Out of Bounds </w:t>
      </w:r>
      <w:proofErr w:type="gramStart"/>
      <w:r w:rsidRPr="00D57641">
        <w:rPr>
          <w:i/>
          <w:iCs/>
        </w:rPr>
        <w:t>Church :</w:t>
      </w:r>
      <w:proofErr w:type="gramEnd"/>
      <w:r w:rsidRPr="00D57641">
        <w:rPr>
          <w:i/>
          <w:iCs/>
        </w:rPr>
        <w:t xml:space="preserve"> Learning to Create a Community of Faith in a Culture of Change</w:t>
      </w:r>
      <w:r w:rsidRPr="0038533C">
        <w:t xml:space="preserve">. Grand Rapids, MI, Zondervan.  </w:t>
      </w:r>
    </w:p>
    <w:p w14:paraId="588E5BCF" w14:textId="6D4085F0" w:rsidR="007577CE" w:rsidRPr="0038533C" w:rsidRDefault="007577CE" w:rsidP="00630B87">
      <w:pPr>
        <w:pStyle w:val="Bibliography"/>
      </w:pPr>
      <w:r w:rsidRPr="0038533C">
        <w:t xml:space="preserve">Thwaites, J. (1999). </w:t>
      </w:r>
      <w:r w:rsidRPr="0038533C">
        <w:rPr>
          <w:i/>
        </w:rPr>
        <w:t>The Church Beyond the Congregation</w:t>
      </w:r>
      <w:r w:rsidRPr="0038533C">
        <w:t>. Carlisle, Cumbria, UK, Paternoster Press.</w:t>
      </w:r>
    </w:p>
    <w:p w14:paraId="6864FE4C" w14:textId="77777777" w:rsidR="007577CE" w:rsidRPr="0038533C" w:rsidRDefault="007577CE" w:rsidP="00E00399"/>
    <w:p w14:paraId="057C8B3F" w14:textId="77777777" w:rsidR="007577CE" w:rsidRPr="0038533C" w:rsidRDefault="007577CE" w:rsidP="007577CE">
      <w:pPr>
        <w:pStyle w:val="Normal12ptBlack"/>
        <w:ind w:left="720" w:hanging="720"/>
        <w:rPr>
          <w:b/>
          <w:lang w:val="en-US" w:eastAsia="en-US"/>
        </w:rPr>
      </w:pPr>
      <w:r w:rsidRPr="0038533C">
        <w:rPr>
          <w:b/>
          <w:lang w:val="en-US" w:eastAsia="en-US"/>
        </w:rPr>
        <w:t>Church Planting and Growth</w:t>
      </w:r>
    </w:p>
    <w:p w14:paraId="15F69701" w14:textId="5CD135FF" w:rsidR="007577CE" w:rsidRPr="0038533C" w:rsidRDefault="007577CE" w:rsidP="00630B87">
      <w:pPr>
        <w:pStyle w:val="Bibliography"/>
      </w:pPr>
      <w:r w:rsidRPr="0038533C">
        <w:t xml:space="preserve">Allen, Roland. </w:t>
      </w:r>
      <w:r w:rsidRPr="0038533C">
        <w:rPr>
          <w:i/>
        </w:rPr>
        <w:t>Missionary Methods: St. Paul</w:t>
      </w:r>
      <w:r w:rsidR="00360A7E">
        <w:rPr>
          <w:i/>
        </w:rPr>
        <w:t>’</w:t>
      </w:r>
      <w:r w:rsidRPr="0038533C">
        <w:rPr>
          <w:i/>
        </w:rPr>
        <w:t>s or Ours?</w:t>
      </w:r>
      <w:r w:rsidRPr="0038533C">
        <w:t xml:space="preserve"> Grand Rapids: Eerdmans, 1962 [=1927].</w:t>
      </w:r>
    </w:p>
    <w:p w14:paraId="300BADCC" w14:textId="65672E92" w:rsidR="007577CE" w:rsidRPr="0038533C" w:rsidRDefault="007577CE" w:rsidP="00630B87">
      <w:pPr>
        <w:pStyle w:val="Bibliography"/>
      </w:pPr>
      <w:r w:rsidRPr="0038533C">
        <w:t xml:space="preserve">Paul Becker, Jim Carpenter, and Mark Williams (2011). </w:t>
      </w:r>
      <w:r w:rsidRPr="00D57641">
        <w:rPr>
          <w:i/>
          <w:iCs/>
        </w:rPr>
        <w:t>The New Dynamic Church Planting Handbook</w:t>
      </w:r>
      <w:r w:rsidRPr="0038533C">
        <w:t xml:space="preserve"> (</w:t>
      </w:r>
      <w:proofErr w:type="spellStart"/>
      <w:r w:rsidRPr="0038533C">
        <w:t>Ebook</w:t>
      </w:r>
      <w:proofErr w:type="spellEnd"/>
      <w:r w:rsidRPr="0038533C">
        <w:t>)</w:t>
      </w:r>
    </w:p>
    <w:p w14:paraId="4B1739EF" w14:textId="7B031083" w:rsidR="007577CE" w:rsidRPr="0038533C" w:rsidRDefault="007577CE" w:rsidP="00630B87">
      <w:pPr>
        <w:pStyle w:val="Bibliography"/>
      </w:pPr>
      <w:r w:rsidRPr="0038533C">
        <w:t xml:space="preserve">Craig Ott and Gene Wilson, </w:t>
      </w:r>
      <w:r w:rsidRPr="00D57641">
        <w:rPr>
          <w:i/>
          <w:iCs/>
        </w:rPr>
        <w:t>Global Church Planting: Biblical Principles and Best Practices for Multiplication</w:t>
      </w:r>
      <w:r w:rsidRPr="0038533C">
        <w:t xml:space="preserve"> (Grand Rapids: Baker Academic, 2011)</w:t>
      </w:r>
    </w:p>
    <w:p w14:paraId="551662F6" w14:textId="427272AE" w:rsidR="007577CE" w:rsidRPr="0038533C" w:rsidRDefault="007577CE" w:rsidP="00630B87">
      <w:pPr>
        <w:pStyle w:val="Bibliography"/>
      </w:pPr>
      <w:r w:rsidRPr="0038533C">
        <w:t xml:space="preserve">David Garrison, </w:t>
      </w:r>
      <w:r w:rsidRPr="0038533C">
        <w:rPr>
          <w:i/>
        </w:rPr>
        <w:t>Church Planting Movements</w:t>
      </w:r>
      <w:r w:rsidRPr="0038533C">
        <w:rPr>
          <w:iCs/>
        </w:rPr>
        <w:t xml:space="preserve">. </w:t>
      </w:r>
    </w:p>
    <w:p w14:paraId="56DF48BD" w14:textId="3F9D69C6" w:rsidR="007577CE" w:rsidRPr="0038533C" w:rsidRDefault="007577CE" w:rsidP="00630B87">
      <w:pPr>
        <w:pStyle w:val="Bibliography"/>
      </w:pPr>
      <w:r w:rsidRPr="0038533C">
        <w:t xml:space="preserve">David Garrison, </w:t>
      </w:r>
      <w:r w:rsidRPr="00D57641">
        <w:rPr>
          <w:i/>
          <w:iCs/>
        </w:rPr>
        <w:t>Church Planting Movements: How God is Redeeming a Lost World</w:t>
      </w:r>
      <w:r w:rsidRPr="0038533C">
        <w:t xml:space="preserve"> (Midlothian, VA: </w:t>
      </w:r>
      <w:proofErr w:type="spellStart"/>
      <w:r w:rsidRPr="0038533C">
        <w:t>WIGTake</w:t>
      </w:r>
      <w:proofErr w:type="spellEnd"/>
      <w:r w:rsidRPr="0038533C">
        <w:t xml:space="preserve"> Resources, 2004).</w:t>
      </w:r>
    </w:p>
    <w:p w14:paraId="4EF65E8A" w14:textId="14EFB842" w:rsidR="007577CE" w:rsidRPr="0038533C" w:rsidRDefault="007577CE" w:rsidP="00630B87">
      <w:pPr>
        <w:pStyle w:val="Bibliography"/>
      </w:pPr>
      <w:r w:rsidRPr="0038533C">
        <w:t xml:space="preserve">Ed Stetzer. 2006. </w:t>
      </w:r>
      <w:r w:rsidRPr="0038533C">
        <w:rPr>
          <w:i/>
        </w:rPr>
        <w:t xml:space="preserve">Planting Missional Churches. </w:t>
      </w:r>
      <w:r w:rsidRPr="0038533C">
        <w:t>Nashville: Broadman and Holman. ($15.10/7.62)</w:t>
      </w:r>
    </w:p>
    <w:p w14:paraId="5C95B2D7" w14:textId="77777777" w:rsidR="007577CE" w:rsidRPr="0038533C" w:rsidRDefault="007577CE" w:rsidP="00630B87">
      <w:pPr>
        <w:pStyle w:val="Bibliography"/>
      </w:pPr>
      <w:r w:rsidRPr="0038533C">
        <w:t xml:space="preserve">Gibbs, Eddie and Bolger, Ryan K. </w:t>
      </w:r>
      <w:r w:rsidRPr="00D57641">
        <w:rPr>
          <w:i/>
          <w:iCs/>
        </w:rPr>
        <w:t>Emerging Churches: Creating Christian Community in Postmodern Cultures</w:t>
      </w:r>
      <w:r w:rsidRPr="0038533C">
        <w:t xml:space="preserve">. Baker Academic. (2005). 352 pages. </w:t>
      </w:r>
    </w:p>
    <w:p w14:paraId="75FAD2B8" w14:textId="77777777" w:rsidR="007577CE" w:rsidRPr="0038533C" w:rsidRDefault="007577CE" w:rsidP="00630B87">
      <w:pPr>
        <w:pStyle w:val="Bibliography"/>
      </w:pPr>
      <w:r w:rsidRPr="0038533C">
        <w:t>Grady, Dick and Glenn Kendall, “Seven Keys to Effective Church Planting”</w:t>
      </w:r>
      <w:r w:rsidRPr="0038533C">
        <w:rPr>
          <w:i/>
        </w:rPr>
        <w:t xml:space="preserve"> EMQ</w:t>
      </w:r>
      <w:r w:rsidRPr="0038533C">
        <w:t xml:space="preserve"> 28 (Oct. 1992):368-373.</w:t>
      </w:r>
    </w:p>
    <w:p w14:paraId="3272DD46" w14:textId="4B7C81F6" w:rsidR="007577CE" w:rsidRPr="0038533C" w:rsidRDefault="007577CE" w:rsidP="00630B87">
      <w:pPr>
        <w:pStyle w:val="Bibliography"/>
      </w:pPr>
      <w:r w:rsidRPr="0038533C">
        <w:t xml:space="preserve">Joel Comiskey, </w:t>
      </w:r>
      <w:r w:rsidRPr="0038533C">
        <w:rPr>
          <w:i/>
        </w:rPr>
        <w:t>Planting Churches that Reproduce</w:t>
      </w:r>
      <w:r w:rsidRPr="0038533C">
        <w:t xml:space="preserve"> (Moreno Valley, CA: CCS Publishing, 2009)</w:t>
      </w:r>
    </w:p>
    <w:p w14:paraId="7B9F86CA" w14:textId="77777777" w:rsidR="007577CE" w:rsidRPr="0038533C" w:rsidRDefault="007577CE" w:rsidP="00630B87">
      <w:pPr>
        <w:pStyle w:val="Bibliography"/>
      </w:pPr>
      <w:r w:rsidRPr="0038533C">
        <w:t xml:space="preserve">Kendall, Glenn “Tiny Rwanda Shines as Example of Cluster Church Planting.” </w:t>
      </w:r>
      <w:r w:rsidRPr="0038533C">
        <w:rPr>
          <w:i/>
        </w:rPr>
        <w:t>EMQ</w:t>
      </w:r>
      <w:r w:rsidRPr="0038533C">
        <w:t xml:space="preserve"> 26 (April 1990): 136-143.</w:t>
      </w:r>
    </w:p>
    <w:p w14:paraId="3202F4B6" w14:textId="77777777" w:rsidR="007577CE" w:rsidRPr="0038533C" w:rsidRDefault="007577CE" w:rsidP="00630B87">
      <w:pPr>
        <w:pStyle w:val="Bibliography"/>
      </w:pPr>
      <w:r w:rsidRPr="0038533C">
        <w:t xml:space="preserve">Kendall, Glenn. “Why Missionaries Should Not Plant Churches” </w:t>
      </w:r>
      <w:r w:rsidRPr="0038533C">
        <w:rPr>
          <w:i/>
        </w:rPr>
        <w:t>EMQ</w:t>
      </w:r>
      <w:r w:rsidRPr="0038533C">
        <w:t xml:space="preserve"> 24 (July 1988): 218-221.</w:t>
      </w:r>
    </w:p>
    <w:p w14:paraId="3672B160" w14:textId="77777777" w:rsidR="007577CE" w:rsidRPr="0038533C" w:rsidRDefault="007577CE" w:rsidP="00630B87">
      <w:pPr>
        <w:pStyle w:val="Bibliography"/>
      </w:pPr>
      <w:r w:rsidRPr="0038533C">
        <w:t xml:space="preserve">Malphurs, Aubury. </w:t>
      </w:r>
      <w:r w:rsidRPr="0038533C">
        <w:rPr>
          <w:i/>
        </w:rPr>
        <w:t>Planting Growing Churches.</w:t>
      </w:r>
      <w:r w:rsidRPr="0038533C">
        <w:t xml:space="preserve"> 3</w:t>
      </w:r>
      <w:r w:rsidRPr="0038533C">
        <w:rPr>
          <w:vertAlign w:val="superscript"/>
        </w:rPr>
        <w:t>rd</w:t>
      </w:r>
      <w:r w:rsidRPr="0038533C">
        <w:t xml:space="preserve"> ed. Grand Rapids: Baker, 2004.</w:t>
      </w:r>
    </w:p>
    <w:p w14:paraId="690B7FBF" w14:textId="77777777" w:rsidR="007577CE" w:rsidRPr="0038533C" w:rsidRDefault="007577CE" w:rsidP="00630B87">
      <w:pPr>
        <w:pStyle w:val="Bibliography"/>
      </w:pPr>
      <w:r w:rsidRPr="0038533C">
        <w:t xml:space="preserve">Massey, Joshua. “Planting the Church Underground in Muslim Contexts” </w:t>
      </w:r>
      <w:r w:rsidRPr="0038533C">
        <w:rPr>
          <w:i/>
        </w:rPr>
        <w:t>International Journal of Frontier Missions</w:t>
      </w:r>
      <w:r w:rsidRPr="0038533C">
        <w:t xml:space="preserve"> 13:3 (Jul-</w:t>
      </w:r>
      <w:proofErr w:type="gramStart"/>
      <w:r w:rsidRPr="0038533C">
        <w:t>Sept,</w:t>
      </w:r>
      <w:proofErr w:type="gramEnd"/>
      <w:r w:rsidRPr="0038533C">
        <w:t xml:space="preserve"> 1996):139-153.</w:t>
      </w:r>
    </w:p>
    <w:p w14:paraId="7930B459" w14:textId="61117045" w:rsidR="007577CE" w:rsidRPr="0038533C" w:rsidRDefault="007577CE" w:rsidP="00630B87">
      <w:pPr>
        <w:pStyle w:val="Bibliography"/>
      </w:pPr>
      <w:r w:rsidRPr="0038533C">
        <w:t xml:space="preserve">Minatrea, Milfred. </w:t>
      </w:r>
      <w:r w:rsidRPr="00D57641">
        <w:rPr>
          <w:i/>
          <w:iCs/>
        </w:rPr>
        <w:t>Shaped By God</w:t>
      </w:r>
      <w:r w:rsidR="00360A7E">
        <w:rPr>
          <w:i/>
          <w:iCs/>
        </w:rPr>
        <w:t>’</w:t>
      </w:r>
      <w:r w:rsidRPr="00D57641">
        <w:rPr>
          <w:i/>
          <w:iCs/>
        </w:rPr>
        <w:t>s Heart: The Passion and Practices of Missional Churches</w:t>
      </w:r>
      <w:r w:rsidRPr="0038533C">
        <w:t>. San Francisco: Jossey-Bass, 2004</w:t>
      </w:r>
    </w:p>
    <w:p w14:paraId="5C83C519" w14:textId="029286E0" w:rsidR="007577CE" w:rsidRPr="0038533C" w:rsidRDefault="007577CE" w:rsidP="00630B87">
      <w:pPr>
        <w:pStyle w:val="Bibliography"/>
      </w:pPr>
      <w:r w:rsidRPr="0038533C">
        <w:t xml:space="preserve">Murray, Stuart. </w:t>
      </w:r>
      <w:r w:rsidRPr="0038533C">
        <w:rPr>
          <w:i/>
        </w:rPr>
        <w:t>Planting Churches in the 21</w:t>
      </w:r>
      <w:r w:rsidRPr="0038533C">
        <w:rPr>
          <w:i/>
          <w:vertAlign w:val="superscript"/>
        </w:rPr>
        <w:t>st</w:t>
      </w:r>
      <w:r w:rsidRPr="0038533C">
        <w:rPr>
          <w:i/>
        </w:rPr>
        <w:t xml:space="preserve"> Century.</w:t>
      </w:r>
      <w:r w:rsidRPr="0038533C">
        <w:t xml:space="preserve"> Scottsdale, PA: Herald, 2008.</w:t>
      </w:r>
    </w:p>
    <w:p w14:paraId="462D3935" w14:textId="0CA698BB" w:rsidR="007577CE" w:rsidRPr="0038533C" w:rsidRDefault="007577CE" w:rsidP="00630B87">
      <w:pPr>
        <w:pStyle w:val="Bibliography"/>
      </w:pPr>
      <w:r w:rsidRPr="0038533C">
        <w:t xml:space="preserve">Patterson, George. </w:t>
      </w:r>
      <w:r w:rsidR="00360A7E">
        <w:t>“</w:t>
      </w:r>
      <w:r w:rsidRPr="0038533C">
        <w:t>The Spontaneous Multiplication of Churches</w:t>
      </w:r>
      <w:r w:rsidR="00360A7E">
        <w:t>”</w:t>
      </w:r>
      <w:r w:rsidRPr="0038533C">
        <w:t xml:space="preserve"> In </w:t>
      </w:r>
      <w:r w:rsidRPr="0038533C">
        <w:rPr>
          <w:i/>
        </w:rPr>
        <w:t>Perspectives on the World Christian Movement</w:t>
      </w:r>
      <w:r w:rsidRPr="0038533C">
        <w:t>, S. 601-618.  Ralph D. Winter and Steven C. Hawthorne, eds. Pasadena: Wm. Carey Library, 1981.</w:t>
      </w:r>
    </w:p>
    <w:p w14:paraId="4FF87A06" w14:textId="77777777" w:rsidR="007577CE" w:rsidRPr="0038533C" w:rsidRDefault="007577CE" w:rsidP="00630B87">
      <w:pPr>
        <w:pStyle w:val="Bibliography"/>
      </w:pPr>
      <w:r w:rsidRPr="0038533C">
        <w:rPr>
          <w:rStyle w:val="Title1"/>
          <w:rFonts w:cs="Arial"/>
          <w:szCs w:val="18"/>
        </w:rPr>
        <w:t xml:space="preserve">Payne, J. D. </w:t>
      </w:r>
      <w:r w:rsidRPr="003B0841">
        <w:rPr>
          <w:rStyle w:val="Title1"/>
          <w:rFonts w:cs="Arial"/>
          <w:i/>
          <w:iCs/>
          <w:szCs w:val="18"/>
        </w:rPr>
        <w:t xml:space="preserve">Discovering Church Planting: </w:t>
      </w:r>
      <w:r w:rsidRPr="003B0841">
        <w:rPr>
          <w:i/>
          <w:iCs/>
        </w:rPr>
        <w:t xml:space="preserve">An Introduction to the </w:t>
      </w:r>
      <w:proofErr w:type="spellStart"/>
      <w:r w:rsidRPr="003B0841">
        <w:rPr>
          <w:i/>
          <w:iCs/>
        </w:rPr>
        <w:t>Whats</w:t>
      </w:r>
      <w:proofErr w:type="spellEnd"/>
      <w:r w:rsidRPr="003B0841">
        <w:rPr>
          <w:i/>
          <w:iCs/>
        </w:rPr>
        <w:t xml:space="preserve">, Whys, and </w:t>
      </w:r>
      <w:proofErr w:type="spellStart"/>
      <w:r w:rsidRPr="003B0841">
        <w:rPr>
          <w:i/>
          <w:iCs/>
        </w:rPr>
        <w:t>Hows</w:t>
      </w:r>
      <w:proofErr w:type="spellEnd"/>
      <w:r w:rsidRPr="003B0841">
        <w:rPr>
          <w:i/>
          <w:iCs/>
        </w:rPr>
        <w:t xml:space="preserve"> of Global Church Planting</w:t>
      </w:r>
      <w:r w:rsidRPr="0038533C">
        <w:t xml:space="preserve">. Springs, CO: Paternoster, 2009. (Available as free </w:t>
      </w:r>
      <w:proofErr w:type="spellStart"/>
      <w:r w:rsidRPr="0038533C">
        <w:t>ebook</w:t>
      </w:r>
      <w:proofErr w:type="spellEnd"/>
      <w:r w:rsidRPr="0038533C">
        <w:t xml:space="preserve"> online, link at Moodle)</w:t>
      </w:r>
    </w:p>
    <w:p w14:paraId="0A6E14DF" w14:textId="77777777" w:rsidR="007577CE" w:rsidRPr="0038533C" w:rsidRDefault="007577CE" w:rsidP="00630B87">
      <w:pPr>
        <w:pStyle w:val="Bibliography"/>
        <w:rPr>
          <w:i/>
          <w:iCs/>
        </w:rPr>
      </w:pPr>
      <w:r w:rsidRPr="0038533C">
        <w:lastRenderedPageBreak/>
        <w:t xml:space="preserve">Rogers, Glenn, </w:t>
      </w:r>
      <w:r w:rsidRPr="0038533C">
        <w:rPr>
          <w:i/>
          <w:iCs/>
        </w:rPr>
        <w:t>North American Cross-cultural Church Planting.</w:t>
      </w:r>
      <w:r w:rsidRPr="0038533C">
        <w:t xml:space="preserve"> Mission and Ministry Resources, 2008.</w:t>
      </w:r>
    </w:p>
    <w:p w14:paraId="3C235693" w14:textId="4A4CDDF2" w:rsidR="007577CE" w:rsidRPr="0038533C" w:rsidRDefault="007577CE" w:rsidP="00630B87">
      <w:pPr>
        <w:pStyle w:val="Bibliography"/>
        <w:rPr>
          <w:rFonts w:cs="Arial"/>
        </w:rPr>
      </w:pPr>
      <w:r w:rsidRPr="0038533C">
        <w:t xml:space="preserve">Sanchez, Daniel R., Ebbie C. Smith and Curtis Watke. </w:t>
      </w:r>
      <w:r w:rsidRPr="0038533C">
        <w:rPr>
          <w:i/>
          <w:iCs/>
        </w:rPr>
        <w:t>Starting Reproducing Congregations: A Guidebook for Contextual New Church Development.</w:t>
      </w:r>
      <w:r w:rsidRPr="0038533C">
        <w:t xml:space="preserve"> Fort Worth: ChurchStarting.net, 2001.</w:t>
      </w:r>
    </w:p>
    <w:p w14:paraId="32BD1BA5" w14:textId="77777777" w:rsidR="007577CE" w:rsidRPr="0038533C" w:rsidRDefault="007577CE" w:rsidP="00630B87">
      <w:pPr>
        <w:pStyle w:val="Bibliography"/>
      </w:pPr>
      <w:r w:rsidRPr="0038533C">
        <w:t>Schnabel, Eckhard</w:t>
      </w:r>
      <w:r w:rsidRPr="00D57641">
        <w:rPr>
          <w:i/>
          <w:iCs/>
        </w:rPr>
        <w:t>. Paul the Missionary: Realities, Strategies and Methods</w:t>
      </w:r>
      <w:r w:rsidRPr="0038533C">
        <w:t>. Downers Grove: InterVarsity, 2008.</w:t>
      </w:r>
    </w:p>
    <w:p w14:paraId="1BDA6568" w14:textId="77777777" w:rsidR="007577CE" w:rsidRPr="0038533C" w:rsidRDefault="007577CE" w:rsidP="00630B87">
      <w:pPr>
        <w:pStyle w:val="Bibliography"/>
      </w:pPr>
      <w:r w:rsidRPr="0038533C">
        <w:t>Shenk, David W. and Ervin R. Stutzman.</w:t>
      </w:r>
      <w:r w:rsidRPr="0038533C">
        <w:rPr>
          <w:snapToGrid w:val="0"/>
        </w:rPr>
        <w:t xml:space="preserve"> </w:t>
      </w:r>
      <w:r w:rsidRPr="003B0841">
        <w:rPr>
          <w:i/>
          <w:iCs/>
          <w:snapToGrid w:val="0"/>
        </w:rPr>
        <w:t>Creating Communities of the Kingdom: New Testament Models of Church Planting</w:t>
      </w:r>
      <w:r w:rsidRPr="0038533C">
        <w:rPr>
          <w:snapToGrid w:val="0"/>
        </w:rPr>
        <w:t>.  Scottsdale, PA: Herald, 1988.</w:t>
      </w:r>
    </w:p>
    <w:p w14:paraId="2470FFCE" w14:textId="3F72DB8C" w:rsidR="007577CE" w:rsidRPr="0038533C" w:rsidRDefault="007577CE" w:rsidP="00630B87">
      <w:pPr>
        <w:pStyle w:val="Bibliography"/>
      </w:pPr>
      <w:r w:rsidRPr="0038533C">
        <w:t xml:space="preserve">Steffen, Tom A. </w:t>
      </w:r>
      <w:r w:rsidRPr="0038533C">
        <w:rPr>
          <w:i/>
        </w:rPr>
        <w:t>Passing the Baton</w:t>
      </w:r>
      <w:r w:rsidRPr="0038533C">
        <w:t xml:space="preserve">. </w:t>
      </w:r>
      <w:proofErr w:type="spellStart"/>
      <w:r w:rsidRPr="0038533C">
        <w:t>LaHabra</w:t>
      </w:r>
      <w:proofErr w:type="spellEnd"/>
      <w:r w:rsidRPr="0038533C">
        <w:t>: Center for Organizational and Ministry Development, 1997.</w:t>
      </w:r>
    </w:p>
    <w:p w14:paraId="1E123E15" w14:textId="345D5996" w:rsidR="007577CE" w:rsidRPr="0038533C" w:rsidRDefault="007577CE" w:rsidP="00630B87">
      <w:pPr>
        <w:pStyle w:val="Bibliography"/>
      </w:pPr>
      <w:r w:rsidRPr="0038533C">
        <w:t xml:space="preserve">Murray, Stuart, </w:t>
      </w:r>
      <w:r w:rsidRPr="0038533C">
        <w:rPr>
          <w:i/>
        </w:rPr>
        <w:t xml:space="preserve">Church Planting: Laying Foundations </w:t>
      </w:r>
      <w:r w:rsidRPr="0038533C">
        <w:rPr>
          <w:iCs/>
        </w:rPr>
        <w:t>(</w:t>
      </w:r>
      <w:r w:rsidRPr="0038533C">
        <w:t>Scottsdale, PA: Herald, 2001), Chapters 2-4.</w:t>
      </w:r>
    </w:p>
    <w:p w14:paraId="3CE4609B" w14:textId="57B9ADF5" w:rsidR="007577CE" w:rsidRPr="0038533C" w:rsidRDefault="007577CE" w:rsidP="00630B87">
      <w:pPr>
        <w:pStyle w:val="Bibliography"/>
      </w:pPr>
      <w:r w:rsidRPr="0038533C">
        <w:t xml:space="preserve">Swanson, Bruce E. </w:t>
      </w:r>
      <w:r w:rsidR="00360A7E">
        <w:t>“</w:t>
      </w:r>
      <w:r w:rsidRPr="0038533C">
        <w:t>Compassion Pre-evangelism: The Master Key to the Town</w:t>
      </w:r>
      <w:r w:rsidR="00360A7E">
        <w:t>”</w:t>
      </w:r>
      <w:r w:rsidRPr="0038533C">
        <w:t xml:space="preserve"> </w:t>
      </w:r>
      <w:r w:rsidRPr="0038533C">
        <w:rPr>
          <w:i/>
        </w:rPr>
        <w:t>EMQ</w:t>
      </w:r>
      <w:r w:rsidRPr="0038533C">
        <w:t xml:space="preserve"> 29:1 (Jan 1993):6-9.</w:t>
      </w:r>
    </w:p>
    <w:p w14:paraId="205ADDE5" w14:textId="41257F2F" w:rsidR="007577CE" w:rsidRPr="0038533C" w:rsidRDefault="007577CE" w:rsidP="00630B87">
      <w:pPr>
        <w:pStyle w:val="Bibliography"/>
      </w:pPr>
      <w:r w:rsidRPr="0038533C">
        <w:t xml:space="preserve">Tim Chester, </w:t>
      </w:r>
      <w:r w:rsidRPr="0038533C">
        <w:rPr>
          <w:rStyle w:val="Strong"/>
          <w:rFonts w:eastAsia="Times New Roman" w:cs="Arial"/>
          <w:b w:val="0"/>
        </w:rPr>
        <w:t xml:space="preserve">“Church Planting a Theological Perspective” chapter 2 in </w:t>
      </w:r>
      <w:r w:rsidRPr="0038533C">
        <w:rPr>
          <w:rStyle w:val="Emphasis"/>
        </w:rPr>
        <w:t>Multiplying Churches: Reaching Communities Through Church Planting</w:t>
      </w:r>
      <w:r w:rsidRPr="0038533C">
        <w:rPr>
          <w:rStyle w:val="Strong"/>
          <w:rFonts w:eastAsia="Times New Roman" w:cs="Arial"/>
        </w:rPr>
        <w:t>.</w:t>
      </w:r>
      <w:r w:rsidRPr="0038533C">
        <w:t xml:space="preserve"> </w:t>
      </w:r>
      <w:r w:rsidRPr="0038533C">
        <w:rPr>
          <w:rStyle w:val="Strong"/>
          <w:rFonts w:eastAsia="Times New Roman" w:cs="Arial"/>
          <w:b w:val="0"/>
          <w:bCs w:val="0"/>
        </w:rPr>
        <w:t xml:space="preserve">Stephen Timmis, ed., </w:t>
      </w:r>
      <w:r w:rsidRPr="0038533C">
        <w:t xml:space="preserve">Hearn, </w:t>
      </w:r>
      <w:proofErr w:type="spellStart"/>
      <w:r w:rsidRPr="0038533C">
        <w:t>Rossshire</w:t>
      </w:r>
      <w:proofErr w:type="spellEnd"/>
      <w:r w:rsidRPr="0038533C">
        <w:t>, England: Christian Focus, 2000</w:t>
      </w:r>
      <w:r w:rsidR="003B0841">
        <w:t>.</w:t>
      </w:r>
    </w:p>
    <w:p w14:paraId="58FF6DE3" w14:textId="77777777" w:rsidR="007577CE" w:rsidRPr="0038533C" w:rsidRDefault="007577CE" w:rsidP="00630B87">
      <w:pPr>
        <w:pStyle w:val="Bibliography"/>
      </w:pPr>
      <w:r w:rsidRPr="0038533C">
        <w:t xml:space="preserve">Wagner, C. Peter. </w:t>
      </w:r>
      <w:r w:rsidRPr="0038533C">
        <w:rPr>
          <w:i/>
          <w:snapToGrid w:val="0"/>
        </w:rPr>
        <w:t>Strategies for Church Growth.</w:t>
      </w:r>
      <w:r w:rsidRPr="0038533C">
        <w:rPr>
          <w:snapToGrid w:val="0"/>
        </w:rPr>
        <w:t xml:space="preserve">  Ventura, CA: Regal, 1987.</w:t>
      </w:r>
      <w:r w:rsidRPr="0038533C">
        <w:t xml:space="preserve"> </w:t>
      </w:r>
    </w:p>
    <w:p w14:paraId="5A27732E" w14:textId="77777777" w:rsidR="007577CE" w:rsidRPr="0038533C" w:rsidRDefault="007577CE" w:rsidP="00630B87">
      <w:pPr>
        <w:pStyle w:val="Bibliography"/>
      </w:pPr>
      <w:r w:rsidRPr="0038533C">
        <w:t xml:space="preserve">White, David A. </w:t>
      </w:r>
      <w:proofErr w:type="spellStart"/>
      <w:r w:rsidRPr="0038533C">
        <w:rPr>
          <w:i/>
          <w:iCs/>
        </w:rPr>
        <w:t>Bayanihan</w:t>
      </w:r>
      <w:proofErr w:type="spellEnd"/>
      <w:r w:rsidRPr="0038533C">
        <w:t xml:space="preserve"> </w:t>
      </w:r>
      <w:r w:rsidRPr="0038533C">
        <w:rPr>
          <w:i/>
          <w:iCs/>
        </w:rPr>
        <w:t>Church Planting: Greater Success Through Coaching Networks</w:t>
      </w:r>
      <w:r w:rsidRPr="0038533C">
        <w:t>. Philippine Challenge, Inc. Published in the Philippines by Philippine Challenge, Inc. 41 Cordillera Street, Mandaluyong City, Philippines. (2000) 222 pages.</w:t>
      </w:r>
    </w:p>
    <w:p w14:paraId="26069AE6" w14:textId="77777777" w:rsidR="00630B87" w:rsidRDefault="007577CE" w:rsidP="00630B87">
      <w:pPr>
        <w:pStyle w:val="Bibliography"/>
      </w:pPr>
      <w:r w:rsidRPr="0038533C">
        <w:t xml:space="preserve">White, David A. </w:t>
      </w:r>
      <w:r w:rsidRPr="0038533C">
        <w:rPr>
          <w:i/>
          <w:iCs/>
        </w:rPr>
        <w:t>Your Church Can Multiply. Ten Proven Steps for Planting Healthy Churches</w:t>
      </w:r>
      <w:r w:rsidRPr="0038533C">
        <w:t>. Philippine Challenge, Inc. Published by OMF Literature, Inc. 776 Boni Avenue, Mandaluyong City, Metro Manila, Philippines. (2000). 370 pages.</w:t>
      </w:r>
    </w:p>
    <w:p w14:paraId="19F70F22" w14:textId="297FC71E" w:rsidR="007577CE" w:rsidRPr="0038533C" w:rsidRDefault="007577CE" w:rsidP="00630B87">
      <w:pPr>
        <w:pStyle w:val="Bibliography"/>
      </w:pPr>
      <w:r w:rsidRPr="00611453">
        <w:t xml:space="preserve">Moore, Ralph. 2002. </w:t>
      </w:r>
      <w:r w:rsidRPr="0038533C">
        <w:t xml:space="preserve"> </w:t>
      </w:r>
      <w:r w:rsidRPr="003B0841">
        <w:rPr>
          <w:i/>
          <w:iCs/>
        </w:rPr>
        <w:t xml:space="preserve">Starting a New Church: </w:t>
      </w:r>
      <w:proofErr w:type="gramStart"/>
      <w:r w:rsidRPr="003B0841">
        <w:rPr>
          <w:i/>
          <w:iCs/>
        </w:rPr>
        <w:t>the</w:t>
      </w:r>
      <w:proofErr w:type="gramEnd"/>
      <w:r w:rsidRPr="003B0841">
        <w:rPr>
          <w:i/>
          <w:iCs/>
        </w:rPr>
        <w:t xml:space="preserve"> Church Planter’s Guide to Success</w:t>
      </w:r>
      <w:r w:rsidRPr="00611453">
        <w:t xml:space="preserve"> Regal 244 pg. ($12.40/$3.71)</w:t>
      </w:r>
    </w:p>
    <w:p w14:paraId="360C44F9" w14:textId="0D9A5CD6" w:rsidR="007577CE" w:rsidRPr="0038533C" w:rsidRDefault="007577CE" w:rsidP="007577CE">
      <w:pPr>
        <w:pStyle w:val="Heading2"/>
        <w:ind w:left="720" w:hanging="720"/>
        <w:rPr>
          <w:rFonts w:cs="Arial"/>
          <w:b w:val="0"/>
        </w:rPr>
      </w:pPr>
      <w:r w:rsidRPr="0038533C">
        <w:rPr>
          <w:rFonts w:cs="Arial"/>
        </w:rPr>
        <w:t>Helpful Websites with Links</w:t>
      </w:r>
    </w:p>
    <w:p w14:paraId="0FBED216" w14:textId="77777777" w:rsidR="007577CE" w:rsidRPr="0038533C" w:rsidRDefault="00F10AF4" w:rsidP="00E00399">
      <w:hyperlink r:id="rId20" w:history="1">
        <w:r w:rsidR="007577CE" w:rsidRPr="0038533C">
          <w:rPr>
            <w:rStyle w:val="Hyperlink"/>
            <w:rFonts w:cs="Arial"/>
          </w:rPr>
          <w:t>http://www.mislinks.org/church/chplant.htm</w:t>
        </w:r>
      </w:hyperlink>
      <w:r w:rsidR="007577CE" w:rsidRPr="0038533C">
        <w:t>, dozens of church planting related weblinks</w:t>
      </w:r>
    </w:p>
    <w:p w14:paraId="268E505D" w14:textId="77777777" w:rsidR="007577CE" w:rsidRPr="0038533C" w:rsidRDefault="00F10AF4" w:rsidP="00E00399">
      <w:hyperlink r:id="rId21" w:history="1">
        <w:r w:rsidR="007577CE" w:rsidRPr="0038533C">
          <w:rPr>
            <w:rStyle w:val="Hyperlink"/>
            <w:rFonts w:cs="Arial"/>
          </w:rPr>
          <w:t>http://www.newchurches.com</w:t>
        </w:r>
      </w:hyperlink>
      <w:r w:rsidR="007577CE" w:rsidRPr="0038533C">
        <w:t>, Ed Stetzer’s web page</w:t>
      </w:r>
    </w:p>
    <w:p w14:paraId="3CADC65E" w14:textId="77777777" w:rsidR="007577CE" w:rsidRPr="0038533C" w:rsidRDefault="00F10AF4" w:rsidP="00E00399">
      <w:hyperlink r:id="rId22" w:history="1">
        <w:r w:rsidR="007577CE" w:rsidRPr="0038533C">
          <w:rPr>
            <w:rStyle w:val="Hyperlink"/>
            <w:rFonts w:cs="Arial"/>
          </w:rPr>
          <w:t>http://strategicnetwork.org</w:t>
        </w:r>
      </w:hyperlink>
      <w:r w:rsidR="007577CE" w:rsidRPr="0038533C">
        <w:t>, full text articles</w:t>
      </w:r>
    </w:p>
    <w:p w14:paraId="719FE208" w14:textId="77777777" w:rsidR="007577CE" w:rsidRPr="0038533C" w:rsidRDefault="00F10AF4" w:rsidP="00E00399">
      <w:hyperlink r:id="rId23" w:history="1">
        <w:r w:rsidR="007577CE" w:rsidRPr="0038533C">
          <w:rPr>
            <w:rStyle w:val="Hyperlink"/>
            <w:rFonts w:cs="Arial"/>
          </w:rPr>
          <w:t>www.Church-plantingvillage.net</w:t>
        </w:r>
      </w:hyperlink>
      <w:r w:rsidR="007577CE" w:rsidRPr="0038533C">
        <w:t>, outstanding resources for North America by the Southern Baptist Convention</w:t>
      </w:r>
    </w:p>
    <w:p w14:paraId="1236C32D" w14:textId="77777777" w:rsidR="007577CE" w:rsidRPr="0038533C" w:rsidRDefault="00F10AF4" w:rsidP="00E00399">
      <w:hyperlink r:id="rId24" w:history="1">
        <w:r w:rsidR="007577CE" w:rsidRPr="0038533C">
          <w:rPr>
            <w:rStyle w:val="Hyperlink"/>
          </w:rPr>
          <w:t>http://www.cpmtr.org/</w:t>
        </w:r>
      </w:hyperlink>
      <w:r w:rsidR="007577CE" w:rsidRPr="0038533C">
        <w:t xml:space="preserve"> CPM Training Resources</w:t>
      </w:r>
    </w:p>
    <w:p w14:paraId="59EA6140" w14:textId="1CF7DDE8" w:rsidR="007577CE" w:rsidRDefault="00F10AF4" w:rsidP="00E00399">
      <w:hyperlink r:id="rId25" w:history="1">
        <w:r w:rsidR="007577CE" w:rsidRPr="0038533C">
          <w:rPr>
            <w:rStyle w:val="Hyperlink"/>
          </w:rPr>
          <w:t>https://www.dcpi.org/</w:t>
        </w:r>
      </w:hyperlink>
      <w:r w:rsidR="007577CE" w:rsidRPr="0038533C">
        <w:t xml:space="preserve">  Nice looking site.  Their materials are excellent.</w:t>
      </w:r>
    </w:p>
    <w:p w14:paraId="6C08E1F3" w14:textId="77777777" w:rsidR="007609B3" w:rsidRPr="0038533C" w:rsidRDefault="007609B3" w:rsidP="00E00399"/>
    <w:p w14:paraId="0FA1AE2B" w14:textId="77777777" w:rsidR="007577CE" w:rsidRPr="0038533C" w:rsidRDefault="007577CE" w:rsidP="007577CE">
      <w:pPr>
        <w:pStyle w:val="Heading3"/>
        <w:rPr>
          <w:rStyle w:val="medium-normal1"/>
          <w:rFonts w:ascii="Arial Narrow" w:hAnsi="Arial Narrow"/>
        </w:rPr>
      </w:pPr>
      <w:r w:rsidRPr="0038533C">
        <w:rPr>
          <w:rStyle w:val="medium-normal1"/>
          <w:rFonts w:ascii="Arial Narrow" w:hAnsi="Arial Narrow"/>
        </w:rPr>
        <w:t xml:space="preserve">Formation of Indigenous Faith Communities </w:t>
      </w:r>
      <w:r w:rsidRPr="0038533C">
        <w:rPr>
          <w:rStyle w:val="medium-normal1"/>
          <w:rFonts w:ascii="Arial Narrow" w:hAnsi="Arial Narrow"/>
          <w:b w:val="0"/>
        </w:rPr>
        <w:t>(Craig Ott’s list)</w:t>
      </w:r>
    </w:p>
    <w:p w14:paraId="48A359E6" w14:textId="77777777" w:rsidR="007577CE" w:rsidRPr="0038533C" w:rsidRDefault="007577CE" w:rsidP="00630B87">
      <w:pPr>
        <w:pStyle w:val="Bibliography"/>
      </w:pPr>
      <w:r w:rsidRPr="0038533C">
        <w:t xml:space="preserve">Allen, Wayne. “When the Mission Pays the Pastor” With responses from Paul Johnson and William Kornfield. </w:t>
      </w:r>
      <w:r w:rsidRPr="0038533C">
        <w:rPr>
          <w:i/>
        </w:rPr>
        <w:t>EMQ</w:t>
      </w:r>
      <w:r w:rsidRPr="0038533C">
        <w:t xml:space="preserve"> 34/2 (April 1998):176-188. </w:t>
      </w:r>
    </w:p>
    <w:p w14:paraId="3DBCA1D3" w14:textId="77777777" w:rsidR="007577CE" w:rsidRPr="0038533C" w:rsidRDefault="007577CE" w:rsidP="00630B87">
      <w:pPr>
        <w:pStyle w:val="Bibliography"/>
      </w:pPr>
      <w:proofErr w:type="spellStart"/>
      <w:r w:rsidRPr="0038533C">
        <w:t>Beyerhaus</w:t>
      </w:r>
      <w:proofErr w:type="spellEnd"/>
      <w:r w:rsidRPr="0038533C">
        <w:t xml:space="preserve">, Peter. “The Three Selves Formula: Is it Built on Biblical Foundations?” in </w:t>
      </w:r>
      <w:r w:rsidRPr="0038533C">
        <w:rPr>
          <w:i/>
        </w:rPr>
        <w:t xml:space="preserve">Readings in Dynamic </w:t>
      </w:r>
      <w:proofErr w:type="spellStart"/>
      <w:r w:rsidRPr="0038533C">
        <w:rPr>
          <w:i/>
        </w:rPr>
        <w:t>Indigeniety</w:t>
      </w:r>
      <w:proofErr w:type="spellEnd"/>
      <w:r w:rsidRPr="0038533C">
        <w:rPr>
          <w:i/>
        </w:rPr>
        <w:t>,</w:t>
      </w:r>
      <w:r w:rsidRPr="0038533C">
        <w:t xml:space="preserve"> 15-30.  Charles H. Kraft and Tom N. Wisley, eds. Pasadena: William Carey, 1979.</w:t>
      </w:r>
    </w:p>
    <w:p w14:paraId="0898EA41" w14:textId="77777777" w:rsidR="007577CE" w:rsidRPr="0038533C" w:rsidRDefault="007577CE" w:rsidP="00630B87">
      <w:pPr>
        <w:pStyle w:val="Bibliography"/>
      </w:pPr>
      <w:r w:rsidRPr="0038533C">
        <w:lastRenderedPageBreak/>
        <w:t xml:space="preserve">Brown, G. Thompson. “Why Has Christianity Grown Faster in Korea Than in China?” </w:t>
      </w:r>
      <w:r w:rsidRPr="0038533C">
        <w:rPr>
          <w:i/>
        </w:rPr>
        <w:t>Missiology</w:t>
      </w:r>
      <w:r w:rsidRPr="0038533C">
        <w:t xml:space="preserve"> 22:1 (January 1994): 77-88.</w:t>
      </w:r>
    </w:p>
    <w:p w14:paraId="6D5F87D7" w14:textId="77777777" w:rsidR="007577CE" w:rsidRPr="0038533C" w:rsidRDefault="007577CE" w:rsidP="00630B87">
      <w:pPr>
        <w:pStyle w:val="Bibliography"/>
      </w:pPr>
      <w:r w:rsidRPr="0038533C">
        <w:t xml:space="preserve">Dale, Kenneth J. “Why the Slow Growth of the Japanese </w:t>
      </w:r>
      <w:proofErr w:type="gramStart"/>
      <w:r w:rsidRPr="0038533C">
        <w:t>Church?“</w:t>
      </w:r>
      <w:proofErr w:type="gramEnd"/>
      <w:r w:rsidRPr="0038533C">
        <w:t xml:space="preserve"> </w:t>
      </w:r>
      <w:r w:rsidRPr="0038533C">
        <w:rPr>
          <w:i/>
        </w:rPr>
        <w:t>Missiology</w:t>
      </w:r>
      <w:r w:rsidRPr="0038533C">
        <w:t xml:space="preserve"> 26:3 (July 1998):275-288</w:t>
      </w:r>
    </w:p>
    <w:p w14:paraId="04EB4735" w14:textId="77777777" w:rsidR="007577CE" w:rsidRPr="0038533C" w:rsidRDefault="007577CE" w:rsidP="00630B87">
      <w:pPr>
        <w:pStyle w:val="Bibliography"/>
      </w:pPr>
      <w:r w:rsidRPr="0038533C">
        <w:t>Eitel, Keith E. “’To Be or Not to Be?’ The Indigenous Church Question” in</w:t>
      </w:r>
      <w:r w:rsidRPr="0038533C">
        <w:rPr>
          <w:i/>
        </w:rPr>
        <w:t xml:space="preserve"> Missiology, </w:t>
      </w:r>
      <w:r w:rsidRPr="0038533C">
        <w:t>301-317, John Mark Terry, Ebbie Smith and Joel Anderson, eds. Nashville: Broadman and Holman, 1998</w:t>
      </w:r>
    </w:p>
    <w:p w14:paraId="511778B8" w14:textId="77777777" w:rsidR="007577CE" w:rsidRPr="0038533C" w:rsidRDefault="007577CE" w:rsidP="00630B87">
      <w:pPr>
        <w:pStyle w:val="Bibliography"/>
      </w:pPr>
      <w:r w:rsidRPr="0038533C">
        <w:t xml:space="preserve">Gibbs, Eddie. “How Appropriate is the Church Growth Paradigm in Today’s Mission Contexts?” chapter 17 in </w:t>
      </w:r>
      <w:r w:rsidRPr="0038533C">
        <w:rPr>
          <w:i/>
        </w:rPr>
        <w:t>Appropriate Christianity</w:t>
      </w:r>
      <w:r w:rsidRPr="0038533C">
        <w:t>, 293-307. Charles H. Kraft, ed. Pasadena: William Carey, 2005.</w:t>
      </w:r>
    </w:p>
    <w:p w14:paraId="0C7F1B17" w14:textId="77777777" w:rsidR="007577CE" w:rsidRPr="00972C32" w:rsidRDefault="007577CE" w:rsidP="00630B87">
      <w:pPr>
        <w:pStyle w:val="Bibliography"/>
      </w:pPr>
      <w:r w:rsidRPr="00972C32">
        <w:t xml:space="preserve">Gwak, </w:t>
      </w:r>
      <w:r w:rsidRPr="00972C32">
        <w:rPr>
          <w:iCs/>
        </w:rPr>
        <w:t>Chang</w:t>
      </w:r>
      <w:r w:rsidRPr="00972C32">
        <w:t xml:space="preserve">-Dae, and Jurgens Hendriks. “An Interpretation of the Recent Membership Decline in the Korean Protestant Church” </w:t>
      </w:r>
      <w:proofErr w:type="spellStart"/>
      <w:r w:rsidRPr="00972C32">
        <w:rPr>
          <w:i/>
          <w:iCs/>
        </w:rPr>
        <w:t>Missionalia</w:t>
      </w:r>
      <w:proofErr w:type="spellEnd"/>
      <w:r w:rsidRPr="00972C32">
        <w:t>, 29:1 (Ap 2001):55-68.</w:t>
      </w:r>
    </w:p>
    <w:p w14:paraId="033EF895" w14:textId="77777777" w:rsidR="007577CE" w:rsidRPr="0038533C" w:rsidRDefault="007577CE" w:rsidP="00630B87">
      <w:pPr>
        <w:pStyle w:val="Bibliography"/>
      </w:pPr>
      <w:r w:rsidRPr="0038533C">
        <w:t xml:space="preserve">Hayward, Douglas. “Measuring Contextualization in Church and Missions” </w:t>
      </w:r>
      <w:r w:rsidRPr="0038533C">
        <w:rPr>
          <w:i/>
        </w:rPr>
        <w:t>International Journal of Frontier Missions</w:t>
      </w:r>
      <w:r w:rsidRPr="0038533C">
        <w:t xml:space="preserve"> 12:3 (Jul-Sep 1995)</w:t>
      </w:r>
    </w:p>
    <w:p w14:paraId="21D31A96" w14:textId="77777777" w:rsidR="007577CE" w:rsidRPr="0038533C" w:rsidRDefault="007577CE" w:rsidP="00630B87">
      <w:pPr>
        <w:pStyle w:val="Bibliography"/>
      </w:pPr>
      <w:r w:rsidRPr="0038533C">
        <w:t xml:space="preserve">Kaplan, Steven. “Africanization of Missionary Christianity: History and Typology” in </w:t>
      </w:r>
      <w:r w:rsidRPr="0038533C">
        <w:rPr>
          <w:i/>
        </w:rPr>
        <w:t>Indigenous Responses to Western Christianity,</w:t>
      </w:r>
      <w:r w:rsidRPr="0038533C">
        <w:t xml:space="preserve"> 9-28. New York: New York University Press, 1995.</w:t>
      </w:r>
    </w:p>
    <w:p w14:paraId="3AAFB7A6" w14:textId="77777777" w:rsidR="007577CE" w:rsidRPr="0038533C" w:rsidRDefault="007577CE" w:rsidP="00630B87">
      <w:pPr>
        <w:pStyle w:val="Bibliography"/>
        <w:rPr>
          <w:i/>
          <w:spacing w:val="-2"/>
        </w:rPr>
      </w:pPr>
      <w:r w:rsidRPr="0038533C">
        <w:t xml:space="preserve">Kasdorf, Hans. “Indigenous Church Principles: A Survey of Origin and Development” in </w:t>
      </w:r>
      <w:r w:rsidRPr="0038533C">
        <w:rPr>
          <w:i/>
        </w:rPr>
        <w:t xml:space="preserve">Readings in Dynamic </w:t>
      </w:r>
      <w:proofErr w:type="spellStart"/>
      <w:r w:rsidRPr="0038533C">
        <w:rPr>
          <w:i/>
        </w:rPr>
        <w:t>Indigeniety</w:t>
      </w:r>
      <w:proofErr w:type="spellEnd"/>
      <w:r w:rsidRPr="0038533C">
        <w:rPr>
          <w:i/>
        </w:rPr>
        <w:t>,</w:t>
      </w:r>
      <w:r w:rsidRPr="0038533C">
        <w:t xml:space="preserve"> 71-86.  Charles H. Kraft and Tom N. Wisley, eds. Pasadena: William Carey, 1979. Kraft, Charles H. and Tom N. Wisley, eds.  </w:t>
      </w:r>
      <w:r w:rsidRPr="0038533C">
        <w:rPr>
          <w:i/>
        </w:rPr>
        <w:t>Readings in Dynamic Indigeneity.</w:t>
      </w:r>
      <w:r w:rsidRPr="0038533C">
        <w:t xml:space="preserve"> Pasadena: Wm. Carey, 1979.</w:t>
      </w:r>
      <w:r w:rsidRPr="0038533C">
        <w:rPr>
          <w:i/>
        </w:rPr>
        <w:t xml:space="preserve"> </w:t>
      </w:r>
    </w:p>
    <w:p w14:paraId="02252CE8" w14:textId="77777777" w:rsidR="007577CE" w:rsidRPr="0038533C" w:rsidRDefault="007577CE" w:rsidP="00630B87">
      <w:pPr>
        <w:pStyle w:val="Bibliography"/>
      </w:pPr>
      <w:r w:rsidRPr="0038533C">
        <w:t xml:space="preserve">Lee, Sook Jong. “A Study of the Relationship of the Korean Church to Indigenous Culture of Korea” </w:t>
      </w:r>
      <w:r w:rsidRPr="0038533C">
        <w:rPr>
          <w:i/>
        </w:rPr>
        <w:t xml:space="preserve">Asia Journal of Theology </w:t>
      </w:r>
      <w:r w:rsidRPr="0038533C">
        <w:t>9:2 (Oct 1995):230-247</w:t>
      </w:r>
    </w:p>
    <w:p w14:paraId="67386C56" w14:textId="77777777" w:rsidR="007577CE" w:rsidRPr="0038533C" w:rsidRDefault="007577CE" w:rsidP="00630B87">
      <w:pPr>
        <w:pStyle w:val="Bibliography"/>
      </w:pPr>
      <w:r w:rsidRPr="0038533C">
        <w:t xml:space="preserve">Loewen, Jacob A. “Leadership in the Choco Church” </w:t>
      </w:r>
      <w:r w:rsidRPr="0038533C">
        <w:rPr>
          <w:i/>
        </w:rPr>
        <w:t xml:space="preserve">Missiology </w:t>
      </w:r>
      <w:r w:rsidRPr="0038533C">
        <w:t>1:1 (Jan 1973):73-90.</w:t>
      </w:r>
    </w:p>
    <w:p w14:paraId="7AA117F3" w14:textId="77777777" w:rsidR="007577CE" w:rsidRPr="0038533C" w:rsidRDefault="007577CE" w:rsidP="00630B87">
      <w:pPr>
        <w:pStyle w:val="Bibliography"/>
      </w:pPr>
      <w:r w:rsidRPr="0038533C">
        <w:t xml:space="preserve">McGavran, Donald A. </w:t>
      </w:r>
      <w:r w:rsidRPr="0038533C">
        <w:rPr>
          <w:i/>
        </w:rPr>
        <w:t>Understanding Church Growth</w:t>
      </w:r>
      <w:r w:rsidRPr="0038533C">
        <w:t xml:space="preserve"> 3</w:t>
      </w:r>
      <w:r w:rsidRPr="0038533C">
        <w:rPr>
          <w:vertAlign w:val="superscript"/>
        </w:rPr>
        <w:t>rd</w:t>
      </w:r>
      <w:r w:rsidRPr="0038533C">
        <w:t xml:space="preserve"> ed. Grand Rapids: Eerdmans, 1990.</w:t>
      </w:r>
    </w:p>
    <w:p w14:paraId="1120CE06" w14:textId="50DD3DB2" w:rsidR="007577CE" w:rsidRPr="0038533C" w:rsidRDefault="007577CE" w:rsidP="00630B87">
      <w:pPr>
        <w:pStyle w:val="Bibliography"/>
        <w:rPr>
          <w:snapToGrid w:val="0"/>
        </w:rPr>
      </w:pPr>
      <w:r w:rsidRPr="0038533C">
        <w:rPr>
          <w:snapToGrid w:val="0"/>
        </w:rPr>
        <w:t xml:space="preserve">Nelson, Reed </w:t>
      </w:r>
      <w:proofErr w:type="gramStart"/>
      <w:r w:rsidRPr="0038533C">
        <w:rPr>
          <w:snapToGrid w:val="0"/>
        </w:rPr>
        <w:t>E..</w:t>
      </w:r>
      <w:proofErr w:type="gramEnd"/>
      <w:r w:rsidRPr="0038533C">
        <w:rPr>
          <w:snapToGrid w:val="0"/>
        </w:rPr>
        <w:t xml:space="preserve"> “Five Principles of Indigenous Church Organization: Lessons from a Brazilian Pentecostal Church” </w:t>
      </w:r>
      <w:r w:rsidRPr="0038533C">
        <w:rPr>
          <w:i/>
          <w:snapToGrid w:val="0"/>
        </w:rPr>
        <w:t>Missiology</w:t>
      </w:r>
      <w:r w:rsidRPr="0038533C">
        <w:rPr>
          <w:snapToGrid w:val="0"/>
        </w:rPr>
        <w:t xml:space="preserve"> 17:1 (Jan 1989): 39-51.</w:t>
      </w:r>
    </w:p>
    <w:p w14:paraId="328C82B0" w14:textId="77777777" w:rsidR="007577CE" w:rsidRPr="0038533C" w:rsidRDefault="007577CE" w:rsidP="00630B87">
      <w:pPr>
        <w:pStyle w:val="Bibliography"/>
      </w:pPr>
      <w:r w:rsidRPr="0038533C">
        <w:t xml:space="preserve">Ott, Craig. “Let the Buyer Beware.” </w:t>
      </w:r>
      <w:r w:rsidRPr="0038533C">
        <w:rPr>
          <w:i/>
        </w:rPr>
        <w:t>EMQ</w:t>
      </w:r>
      <w:r w:rsidRPr="0038533C">
        <w:t xml:space="preserve"> 29:3 (July 1993): 286-291. </w:t>
      </w:r>
    </w:p>
    <w:p w14:paraId="537E70DA" w14:textId="77777777" w:rsidR="007577CE" w:rsidRPr="0038533C" w:rsidRDefault="007577CE" w:rsidP="00630B87">
      <w:pPr>
        <w:pStyle w:val="Bibliography"/>
      </w:pPr>
      <w:r w:rsidRPr="0038533C">
        <w:t xml:space="preserve">Padilla, C. René. </w:t>
      </w:r>
      <w:proofErr w:type="gramStart"/>
      <w:r w:rsidRPr="0038533C">
        <w:t>”The</w:t>
      </w:r>
      <w:proofErr w:type="gramEnd"/>
      <w:r w:rsidRPr="0038533C">
        <w:t xml:space="preserve"> Unity of the Church and the Homogeneous Unit Principle” </w:t>
      </w:r>
      <w:r w:rsidRPr="0038533C">
        <w:rPr>
          <w:i/>
        </w:rPr>
        <w:t xml:space="preserve">International Bulletin of Missionary Research. </w:t>
      </w:r>
      <w:r w:rsidRPr="0038533C">
        <w:t>4:1 (January 1982):23-30.</w:t>
      </w:r>
    </w:p>
    <w:p w14:paraId="34BC5002" w14:textId="77777777" w:rsidR="007577CE" w:rsidRPr="0038533C" w:rsidRDefault="007577CE" w:rsidP="00630B87">
      <w:pPr>
        <w:pStyle w:val="Bibliography"/>
        <w:rPr>
          <w:rStyle w:val="Strong"/>
          <w:rFonts w:eastAsia="Times New Roman" w:cs="Arial"/>
          <w:b w:val="0"/>
          <w:iCs/>
          <w:szCs w:val="18"/>
        </w:rPr>
      </w:pPr>
      <w:r w:rsidRPr="0038533C">
        <w:t xml:space="preserve">Schineller, Peter. “Inculturation: A Difficult and Delicate Task” </w:t>
      </w:r>
      <w:r w:rsidRPr="0038533C">
        <w:rPr>
          <w:i/>
        </w:rPr>
        <w:t xml:space="preserve">International Bulletin of Missionary Research </w:t>
      </w:r>
      <w:r w:rsidRPr="0038533C">
        <w:t>20:3 (1996):109-112.</w:t>
      </w:r>
    </w:p>
    <w:p w14:paraId="37563D63" w14:textId="77777777" w:rsidR="007577CE" w:rsidRPr="0038533C" w:rsidRDefault="007577CE" w:rsidP="00630B87">
      <w:pPr>
        <w:pStyle w:val="Bibliography"/>
      </w:pPr>
      <w:r w:rsidRPr="0038533C">
        <w:t xml:space="preserve">Schwarz, Christian A. </w:t>
      </w:r>
      <w:r w:rsidRPr="0038533C">
        <w:rPr>
          <w:i/>
          <w:iCs/>
        </w:rPr>
        <w:t xml:space="preserve">Natural Church Development. </w:t>
      </w:r>
      <w:r w:rsidRPr="0038533C">
        <w:t xml:space="preserve">Carol Stream: </w:t>
      </w:r>
      <w:proofErr w:type="spellStart"/>
      <w:r w:rsidRPr="0038533C">
        <w:t>ChurchSmart</w:t>
      </w:r>
      <w:proofErr w:type="spellEnd"/>
      <w:r w:rsidRPr="0038533C">
        <w:t>, 1996</w:t>
      </w:r>
    </w:p>
    <w:p w14:paraId="027DBE95" w14:textId="77777777" w:rsidR="007577CE" w:rsidRPr="0038533C" w:rsidRDefault="007577CE" w:rsidP="00630B87">
      <w:pPr>
        <w:pStyle w:val="Bibliography"/>
      </w:pPr>
      <w:r w:rsidRPr="0038533C">
        <w:t xml:space="preserve">Stanley, Brian. “Planting Self-Governing Churches: British Baptist Ecclesiology in the Missionary Context” </w:t>
      </w:r>
      <w:r w:rsidRPr="0038533C">
        <w:rPr>
          <w:i/>
        </w:rPr>
        <w:t xml:space="preserve">Baptist Quarterly </w:t>
      </w:r>
      <w:r w:rsidRPr="0038533C">
        <w:t>34 (Oct 1992):378-389.</w:t>
      </w:r>
      <w:r w:rsidRPr="0038533C">
        <w:rPr>
          <w:i/>
        </w:rPr>
        <w:t xml:space="preserve"> </w:t>
      </w:r>
    </w:p>
    <w:p w14:paraId="2D0515C6" w14:textId="77777777" w:rsidR="007577CE" w:rsidRPr="0038533C" w:rsidRDefault="007577CE" w:rsidP="00630B87">
      <w:pPr>
        <w:pStyle w:val="Bibliography"/>
      </w:pPr>
      <w:r w:rsidRPr="0038533C">
        <w:rPr>
          <w:rStyle w:val="Strong"/>
          <w:rFonts w:eastAsia="Times New Roman" w:cs="Arial"/>
          <w:b w:val="0"/>
          <w:iCs/>
          <w:szCs w:val="18"/>
        </w:rPr>
        <w:t>Thornton</w:t>
      </w:r>
      <w:r w:rsidRPr="0038533C">
        <w:rPr>
          <w:rStyle w:val="medium-font"/>
          <w:rFonts w:cs="Arial"/>
          <w:b/>
          <w:szCs w:val="18"/>
        </w:rPr>
        <w:t>,</w:t>
      </w:r>
      <w:r w:rsidRPr="0038533C">
        <w:rPr>
          <w:rStyle w:val="medium-font"/>
          <w:rFonts w:cs="Arial"/>
          <w:szCs w:val="18"/>
        </w:rPr>
        <w:t xml:space="preserve"> W Philip. “The Cultural Key to Developing Strong Leaders” </w:t>
      </w:r>
      <w:r w:rsidRPr="0038533C">
        <w:rPr>
          <w:rStyle w:val="medium-font"/>
          <w:rFonts w:cs="Arial"/>
          <w:i/>
          <w:szCs w:val="18"/>
        </w:rPr>
        <w:t>EMQ</w:t>
      </w:r>
      <w:r w:rsidRPr="0038533C">
        <w:rPr>
          <w:rStyle w:val="medium-font"/>
          <w:rFonts w:cs="Arial"/>
          <w:szCs w:val="18"/>
        </w:rPr>
        <w:t xml:space="preserve"> 20:3 (Jul 1984):234-241.</w:t>
      </w:r>
    </w:p>
    <w:p w14:paraId="3D15A841" w14:textId="52A63280" w:rsidR="00154E97" w:rsidRDefault="007577CE" w:rsidP="00630B87">
      <w:pPr>
        <w:pStyle w:val="Bibliography"/>
      </w:pPr>
      <w:r w:rsidRPr="0038533C">
        <w:t xml:space="preserve">Wood, Rick. “Fighting Dependency Among the ‘Aucas’: An Interview With Steve </w:t>
      </w:r>
      <w:proofErr w:type="gramStart"/>
      <w:r w:rsidRPr="0038533C">
        <w:t>Saint.“</w:t>
      </w:r>
      <w:proofErr w:type="gramEnd"/>
      <w:r w:rsidRPr="0038533C">
        <w:t xml:space="preserve"> </w:t>
      </w:r>
      <w:r w:rsidRPr="0038533C">
        <w:rPr>
          <w:i/>
        </w:rPr>
        <w:t>Mission Frontiers</w:t>
      </w:r>
      <w:r w:rsidRPr="0038533C">
        <w:t xml:space="preserve"> 20:5-6 (May-June 1998):8-15.</w:t>
      </w:r>
    </w:p>
    <w:p w14:paraId="4CEC369C" w14:textId="77777777" w:rsidR="007609B3" w:rsidRPr="007609B3" w:rsidRDefault="007609B3" w:rsidP="007609B3"/>
    <w:p w14:paraId="3BFA6177" w14:textId="7ABC26A9" w:rsidR="007577CE" w:rsidRPr="007609B3" w:rsidRDefault="007577CE" w:rsidP="00630B87">
      <w:pPr>
        <w:pStyle w:val="Bibliography"/>
        <w:rPr>
          <w:b/>
          <w:bCs/>
        </w:rPr>
      </w:pPr>
      <w:r w:rsidRPr="007609B3">
        <w:rPr>
          <w:b/>
          <w:bCs/>
        </w:rPr>
        <w:t xml:space="preserve">Woman and </w:t>
      </w:r>
      <w:proofErr w:type="spellStart"/>
      <w:r w:rsidRPr="007609B3">
        <w:rPr>
          <w:b/>
          <w:bCs/>
        </w:rPr>
        <w:t>Church</w:t>
      </w:r>
      <w:r w:rsidR="00B64261" w:rsidRPr="007609B3">
        <w:rPr>
          <w:b/>
          <w:bCs/>
        </w:rPr>
        <w:t>p</w:t>
      </w:r>
      <w:r w:rsidRPr="007609B3">
        <w:rPr>
          <w:b/>
          <w:bCs/>
        </w:rPr>
        <w:t>lanting</w:t>
      </w:r>
      <w:proofErr w:type="spellEnd"/>
    </w:p>
    <w:p w14:paraId="0F79E21B" w14:textId="67173C24" w:rsidR="007577CE" w:rsidRPr="004D4D3C" w:rsidRDefault="007577CE" w:rsidP="00630B87">
      <w:pPr>
        <w:pStyle w:val="Bibliography"/>
      </w:pPr>
      <w:r w:rsidRPr="007577CE">
        <w:t xml:space="preserve">Haire, Dorothy J. (2019) </w:t>
      </w:r>
      <w:r w:rsidR="00360A7E">
        <w:t>“</w:t>
      </w:r>
      <w:r w:rsidRPr="00B64261">
        <w:t xml:space="preserve">13 Tips for Women </w:t>
      </w:r>
      <w:proofErr w:type="spellStart"/>
      <w:r w:rsidRPr="00B64261">
        <w:t>Churchplanters</w:t>
      </w:r>
      <w:proofErr w:type="spellEnd"/>
      <w:r w:rsidRPr="007577CE">
        <w:t>.</w:t>
      </w:r>
      <w:r w:rsidR="004D4D3C">
        <w:t xml:space="preserve">” </w:t>
      </w:r>
      <w:r w:rsidR="004D4D3C">
        <w:rPr>
          <w:i/>
          <w:iCs/>
        </w:rPr>
        <w:t>Christianity Today</w:t>
      </w:r>
      <w:r w:rsidR="00011ED3">
        <w:t>.</w:t>
      </w:r>
    </w:p>
    <w:p w14:paraId="51E3F169" w14:textId="77777777" w:rsidR="007577CE" w:rsidRPr="007577CE" w:rsidRDefault="00F10AF4" w:rsidP="00630B87">
      <w:pPr>
        <w:pStyle w:val="Bibliography"/>
      </w:pPr>
      <w:hyperlink r:id="rId26" w:history="1">
        <w:r w:rsidR="007577CE" w:rsidRPr="007577CE">
          <w:rPr>
            <w:rStyle w:val="Hyperlink"/>
          </w:rPr>
          <w:t>https://www.christianitytoday.com/women-leaders/2016/october/13-tips-for-women-church-planters.html?paging=off</w:t>
        </w:r>
      </w:hyperlink>
      <w:r w:rsidR="007577CE" w:rsidRPr="007577CE">
        <w:t xml:space="preserve">  </w:t>
      </w:r>
      <w:r w:rsidR="007577CE" w:rsidRPr="007577CE">
        <w:rPr>
          <w:rFonts w:cs="Times New Roman (Headings CS)"/>
        </w:rPr>
        <w:t>Accessed August 30, 2019.</w:t>
      </w:r>
    </w:p>
    <w:p w14:paraId="30B12D8D" w14:textId="77777777" w:rsidR="007577CE" w:rsidRPr="007577CE" w:rsidRDefault="007577CE" w:rsidP="00630B87">
      <w:pPr>
        <w:pStyle w:val="Bibliography"/>
      </w:pPr>
      <w:r w:rsidRPr="007577CE">
        <w:rPr>
          <w:rFonts w:cs="Times New Roman (Headings CS)"/>
        </w:rPr>
        <w:t xml:space="preserve">James, Caroly </w:t>
      </w:r>
      <w:proofErr w:type="gramStart"/>
      <w:r w:rsidRPr="007577CE">
        <w:rPr>
          <w:rFonts w:cs="Times New Roman (Headings CS)"/>
        </w:rPr>
        <w:t>Curtis.(</w:t>
      </w:r>
      <w:proofErr w:type="gramEnd"/>
      <w:r w:rsidRPr="007577CE">
        <w:rPr>
          <w:rFonts w:cs="Times New Roman (Headings CS)"/>
        </w:rPr>
        <w:t xml:space="preserve">2019) </w:t>
      </w:r>
      <w:r w:rsidRPr="00B64261">
        <w:rPr>
          <w:rFonts w:cs="Times New Roman (Headings CS)"/>
          <w:i/>
          <w:iCs/>
          <w:color w:val="222228"/>
        </w:rPr>
        <w:t>Indispensable: Women Who Plant Churches</w:t>
      </w:r>
      <w:r w:rsidRPr="007577CE">
        <w:rPr>
          <w:rFonts w:cs="Times New Roman (Headings CS)"/>
          <w:color w:val="222228"/>
        </w:rPr>
        <w:t xml:space="preserve">. </w:t>
      </w:r>
      <w:hyperlink r:id="rId27" w:history="1">
        <w:r w:rsidRPr="007577CE">
          <w:rPr>
            <w:rStyle w:val="Hyperlink"/>
            <w:rFonts w:cs="Times New Roman (Headings CS)"/>
          </w:rPr>
          <w:t>https://www.missioalliance.org/indispensable-women-plant-churches/</w:t>
        </w:r>
      </w:hyperlink>
      <w:r w:rsidRPr="007577CE">
        <w:rPr>
          <w:rFonts w:cs="Times New Roman (Headings CS)"/>
        </w:rPr>
        <w:t xml:space="preserve">   Missio Alliance.  Accessed August 30, 2019.</w:t>
      </w:r>
    </w:p>
    <w:p w14:paraId="182D3CFD" w14:textId="77777777" w:rsidR="007577CE" w:rsidRPr="007577CE" w:rsidRDefault="007577CE" w:rsidP="00630B87">
      <w:pPr>
        <w:pStyle w:val="Bibliography"/>
      </w:pPr>
      <w:r w:rsidRPr="007577CE">
        <w:t>Pullinger, J. (1980</w:t>
      </w:r>
      <w:r w:rsidRPr="00B64261">
        <w:rPr>
          <w:i/>
          <w:iCs/>
        </w:rPr>
        <w:t>). Chasing the Dragon</w:t>
      </w:r>
      <w:r w:rsidRPr="007577CE">
        <w:t>. London: Hodder and Stoughton.</w:t>
      </w:r>
    </w:p>
    <w:p w14:paraId="1A896352" w14:textId="77777777" w:rsidR="007577CE" w:rsidRPr="007577CE" w:rsidRDefault="007577CE" w:rsidP="00630B87">
      <w:pPr>
        <w:pStyle w:val="Bibliography"/>
        <w:rPr>
          <w:rFonts w:cs="Times New Roman (Headings CS)"/>
        </w:rPr>
      </w:pPr>
      <w:r w:rsidRPr="007577CE">
        <w:t xml:space="preserve">Resonate Global Mission. </w:t>
      </w:r>
      <w:r w:rsidRPr="00B64261">
        <w:rPr>
          <w:i/>
          <w:iCs/>
        </w:rPr>
        <w:t>(2019) The Unspoken Challenges Female Church Planters Face.</w:t>
      </w:r>
      <w:r w:rsidRPr="007577CE">
        <w:t xml:space="preserve"> </w:t>
      </w:r>
      <w:hyperlink r:id="rId28" w:history="1">
        <w:r w:rsidRPr="007577CE">
          <w:rPr>
            <w:rStyle w:val="Hyperlink"/>
          </w:rPr>
          <w:t>https://network.crcna.org/church-planting/unspoken-challenges-female-church-planters-face</w:t>
        </w:r>
      </w:hyperlink>
      <w:r w:rsidRPr="007577CE">
        <w:t xml:space="preserve">  </w:t>
      </w:r>
      <w:r w:rsidRPr="007577CE">
        <w:rPr>
          <w:rFonts w:cs="Times New Roman (Headings CS)"/>
        </w:rPr>
        <w:t>Accessed August 30, 2019.</w:t>
      </w:r>
    </w:p>
    <w:p w14:paraId="38F4195C" w14:textId="77777777" w:rsidR="00412178" w:rsidRPr="007577CE" w:rsidRDefault="00412178" w:rsidP="00E00399"/>
    <w:sectPr w:rsidR="00412178" w:rsidRPr="007577CE" w:rsidSect="00F77A3E">
      <w:headerReference w:type="default" r:id="rId29"/>
      <w:footerReference w:type="default" r:id="rId30"/>
      <w:pgSz w:w="12240" w:h="15840"/>
      <w:pgMar w:top="1800" w:right="1440" w:bottom="1800" w:left="1440" w:header="720" w:footer="720" w:gutter="0"/>
      <w:cols w:space="720"/>
      <w:docGrid w:linePitch="27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3F60D68" w14:textId="77777777" w:rsidR="006A6E2E" w:rsidRDefault="006A6E2E">
      <w:r>
        <w:separator/>
      </w:r>
    </w:p>
  </w:endnote>
  <w:endnote w:type="continuationSeparator" w:id="0">
    <w:p w14:paraId="19BB2873" w14:textId="77777777" w:rsidR="006A6E2E" w:rsidRDefault="006A6E2E">
      <w:r>
        <w:continuationSeparator/>
      </w:r>
    </w:p>
  </w:endnote>
  <w:endnote w:type="continuationNotice" w:id="1">
    <w:p w14:paraId="238DF4E0" w14:textId="77777777" w:rsidR="006A6E2E" w:rsidRDefault="006A6E2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rial Narrow">
    <w:panose1 w:val="020B0606020202030204"/>
    <w:charset w:val="00"/>
    <w:family w:val="swiss"/>
    <w:pitch w:val="variable"/>
    <w:sig w:usb0="00000287" w:usb1="00000800" w:usb2="00000000" w:usb3="00000000" w:csb0="0000009F" w:csb1="00000000"/>
  </w:font>
  <w:font w:name="Trebuchet MS">
    <w:panose1 w:val="020B0603020202020204"/>
    <w:charset w:val="00"/>
    <w:family w:val="swiss"/>
    <w:pitch w:val="variable"/>
    <w:sig w:usb0="00000287" w:usb1="00000000" w:usb2="00000000" w:usb3="00000000" w:csb0="0000009F" w:csb1="00000000"/>
  </w:font>
  <w:font w:name="Times">
    <w:altName w:val="Times"/>
    <w:panose1 w:val="00000500000000020000"/>
    <w:charset w:val="00"/>
    <w:family w:val="auto"/>
    <w:pitch w:val="variable"/>
    <w:sig w:usb0="E00002FF" w:usb1="5000205A" w:usb2="00000000" w:usb3="00000000" w:csb0="0000019F" w:csb1="00000000"/>
  </w:font>
  <w:font w:name="Calibri">
    <w:panose1 w:val="020F0502020204030204"/>
    <w:charset w:val="00"/>
    <w:family w:val="swiss"/>
    <w:pitch w:val="variable"/>
    <w:sig w:usb0="E0002AFF" w:usb1="C000247B" w:usb2="00000009" w:usb3="00000000" w:csb0="000001FF" w:csb1="00000000"/>
  </w:font>
  <w:font w:name="Arial">
    <w:panose1 w:val="020B0604020202020204"/>
    <w:charset w:val="00"/>
    <w:family w:val="swiss"/>
    <w:pitch w:val="variable"/>
    <w:sig w:usb0="E0002EFF" w:usb1="C0007843"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Calibri Light">
    <w:panose1 w:val="020F0302020204030204"/>
    <w:charset w:val="00"/>
    <w:family w:val="swiss"/>
    <w:pitch w:val="variable"/>
    <w:sig w:usb0="E0002AFF" w:usb1="C000247B" w:usb2="00000009" w:usb3="00000000" w:csb0="000001FF" w:csb1="00000000"/>
  </w:font>
  <w:font w:name="Helvetica">
    <w:panose1 w:val="00000000000000000000"/>
    <w:charset w:val="00"/>
    <w:family w:val="auto"/>
    <w:pitch w:val="variable"/>
    <w:sig w:usb0="E00002FF" w:usb1="5000785B" w:usb2="00000000" w:usb3="00000000" w:csb0="0000019F" w:csb1="00000000"/>
  </w:font>
  <w:font w:name="Tahoma">
    <w:panose1 w:val="020B0604030504040204"/>
    <w:charset w:val="00"/>
    <w:family w:val="swiss"/>
    <w:pitch w:val="variable"/>
    <w:sig w:usb0="E1002EFF" w:usb1="C000605B" w:usb2="00000029" w:usb3="00000000" w:csb0="000101FF" w:csb1="00000000"/>
  </w:font>
  <w:font w:name="SBLGreek">
    <w:altName w:val="Calibri"/>
    <w:panose1 w:val="020B0604020202020204"/>
    <w:charset w:val="A1"/>
    <w:family w:val="auto"/>
    <w:notTrueType/>
    <w:pitch w:val="default"/>
    <w:sig w:usb0="00000081" w:usb1="00000000" w:usb2="00000000" w:usb3="00000000" w:csb0="00000008" w:csb1="00000000"/>
  </w:font>
  <w:font w:name="Montserrat">
    <w:panose1 w:val="00000800000000000000"/>
    <w:charset w:val="4D"/>
    <w:family w:val="auto"/>
    <w:pitch w:val="variable"/>
    <w:sig w:usb0="2000020F" w:usb1="00000003" w:usb2="00000000" w:usb3="00000000" w:csb0="00000197" w:csb1="00000000"/>
  </w:font>
  <w:font w:name="Cambria">
    <w:panose1 w:val="02040503050406030204"/>
    <w:charset w:val="00"/>
    <w:family w:val="roman"/>
    <w:pitch w:val="variable"/>
    <w:sig w:usb0="E00006FF" w:usb1="400004FF" w:usb2="00000000" w:usb3="00000000" w:csb0="0000019F" w:csb1="00000000"/>
  </w:font>
  <w:font w:name="Times New Roman (Headings CS)">
    <w:altName w:val="Times New Roman"/>
    <w:panose1 w:val="020B0604020202020204"/>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6F2D69" w14:textId="77777777" w:rsidR="00CD3B65" w:rsidRPr="00BC76AE" w:rsidRDefault="00CD3B65">
    <w:pPr>
      <w:pStyle w:val="Footer"/>
      <w:jc w:val="center"/>
    </w:pPr>
    <w:r>
      <w:t>STUDENT</w:t>
    </w:r>
    <w:r w:rsidRPr="00BC76AE">
      <w:t xml:space="preserve"> GUIDE PAGE </w:t>
    </w:r>
    <w:r w:rsidRPr="00BC76AE">
      <w:fldChar w:fldCharType="begin"/>
    </w:r>
    <w:r w:rsidRPr="00BC76AE">
      <w:instrText xml:space="preserve"> PAGE   \* MERGEFORMAT </w:instrText>
    </w:r>
    <w:r w:rsidRPr="00BC76AE">
      <w:fldChar w:fldCharType="separate"/>
    </w:r>
    <w:r>
      <w:rPr>
        <w:noProof/>
      </w:rPr>
      <w:t>21</w:t>
    </w:r>
    <w:r w:rsidRPr="00BC76AE">
      <w:fldChar w:fldCharType="end"/>
    </w:r>
  </w:p>
  <w:p w14:paraId="392E2109" w14:textId="77777777" w:rsidR="00CD3B65" w:rsidRPr="00BC76AE" w:rsidRDefault="00CD3B65" w:rsidP="00C14D96">
    <w:pPr>
      <w:pStyle w:val="Footer"/>
      <w:jc w:val="cen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2EA8F2F" w14:textId="77777777" w:rsidR="006A6E2E" w:rsidRDefault="006A6E2E">
      <w:r>
        <w:separator/>
      </w:r>
    </w:p>
  </w:footnote>
  <w:footnote w:type="continuationSeparator" w:id="0">
    <w:p w14:paraId="5D57EE29" w14:textId="77777777" w:rsidR="006A6E2E" w:rsidRDefault="006A6E2E">
      <w:r>
        <w:continuationSeparator/>
      </w:r>
    </w:p>
  </w:footnote>
  <w:footnote w:type="continuationNotice" w:id="1">
    <w:p w14:paraId="0A12DB82" w14:textId="77777777" w:rsidR="006A6E2E" w:rsidRDefault="006A6E2E"/>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09F3DE" w14:textId="4B652A8D" w:rsidR="00CD3B65" w:rsidRPr="008E61DF" w:rsidRDefault="00CD3B65" w:rsidP="008E61DF">
    <w:pPr>
      <w:ind w:left="5760" w:firstLine="720"/>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16601BB2"/>
    <w:multiLevelType w:val="hybridMultilevel"/>
    <w:tmpl w:val="7B3663C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1D0B742B"/>
    <w:multiLevelType w:val="hybridMultilevel"/>
    <w:tmpl w:val="5DE6CAFA"/>
    <w:lvl w:ilvl="0" w:tplc="7CD20EA2">
      <w:start w:val="1"/>
      <w:numFmt w:val="bullet"/>
      <w:lvlText w:val=""/>
      <w:lvlJc w:val="left"/>
      <w:pPr>
        <w:ind w:left="720" w:hanging="360"/>
      </w:pPr>
      <w:rPr>
        <w:rFonts w:ascii="Symbol" w:hAnsi="Symbol" w:hint="default"/>
        <w:sz w:val="20"/>
        <w:szCs w:val="20"/>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1F3D1290"/>
    <w:multiLevelType w:val="hybridMultilevel"/>
    <w:tmpl w:val="4922312A"/>
    <w:lvl w:ilvl="0" w:tplc="89726E18">
      <w:start w:val="1"/>
      <w:numFmt w:val="bullet"/>
      <w:lvlText w:val=""/>
      <w:lvlJc w:val="left"/>
      <w:pPr>
        <w:ind w:left="720" w:hanging="360"/>
      </w:pPr>
      <w:rPr>
        <w:rFonts w:ascii="Symbol" w:hAnsi="Symbol" w:hint="default"/>
        <w:sz w:val="20"/>
        <w:szCs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1FEF40C9"/>
    <w:multiLevelType w:val="hybridMultilevel"/>
    <w:tmpl w:val="A872BE5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2338446D"/>
    <w:multiLevelType w:val="multilevel"/>
    <w:tmpl w:val="EC2856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23635260"/>
    <w:multiLevelType w:val="hybridMultilevel"/>
    <w:tmpl w:val="A7841878"/>
    <w:lvl w:ilvl="0" w:tplc="F60A76C4">
      <w:start w:val="1"/>
      <w:numFmt w:val="bullet"/>
      <w:lvlText w:val=""/>
      <w:lvlJc w:val="left"/>
      <w:pPr>
        <w:ind w:left="720" w:hanging="360"/>
      </w:pPr>
      <w:rPr>
        <w:rFonts w:ascii="Symbol" w:hAnsi="Symbol" w:hint="default"/>
        <w:sz w:val="20"/>
        <w:szCs w:val="28"/>
      </w:rPr>
    </w:lvl>
    <w:lvl w:ilvl="1" w:tplc="04090003">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3736507A"/>
    <w:multiLevelType w:val="multilevel"/>
    <w:tmpl w:val="EC2856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381A08AA"/>
    <w:multiLevelType w:val="multilevel"/>
    <w:tmpl w:val="1E9EF2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40FB165E"/>
    <w:multiLevelType w:val="hybridMultilevel"/>
    <w:tmpl w:val="3B268320"/>
    <w:lvl w:ilvl="0" w:tplc="EA184B6E">
      <w:start w:val="1"/>
      <w:numFmt w:val="bullet"/>
      <w:pStyle w:val="ListBullet"/>
      <w:lvlText w:val=""/>
      <w:lvlJc w:val="left"/>
      <w:pPr>
        <w:tabs>
          <w:tab w:val="num" w:pos="144"/>
        </w:tabs>
        <w:ind w:left="144" w:hanging="144"/>
      </w:pPr>
      <w:rPr>
        <w:rFonts w:ascii="Wingdings" w:hAnsi="Wingdings"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9" w15:restartNumberingAfterBreak="0">
    <w:nsid w:val="45231A24"/>
    <w:multiLevelType w:val="hybridMultilevel"/>
    <w:tmpl w:val="6F16243C"/>
    <w:lvl w:ilvl="0" w:tplc="24A65754">
      <w:start w:val="1"/>
      <w:numFmt w:val="lowerLetter"/>
      <w:pStyle w:val="ListNumber4"/>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0" w15:restartNumberingAfterBreak="0">
    <w:nsid w:val="46EC116F"/>
    <w:multiLevelType w:val="hybridMultilevel"/>
    <w:tmpl w:val="E07CA29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4955754F"/>
    <w:multiLevelType w:val="multilevel"/>
    <w:tmpl w:val="EC2856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49E804A6"/>
    <w:multiLevelType w:val="hybridMultilevel"/>
    <w:tmpl w:val="2DE4DA5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5204243B"/>
    <w:multiLevelType w:val="hybridMultilevel"/>
    <w:tmpl w:val="F8707016"/>
    <w:lvl w:ilvl="0" w:tplc="8AFC7A8A">
      <w:start w:val="1"/>
      <w:numFmt w:val="bullet"/>
      <w:lvlText w:val=""/>
      <w:lvlJc w:val="left"/>
      <w:pPr>
        <w:ind w:left="720" w:hanging="360"/>
      </w:pPr>
      <w:rPr>
        <w:rFonts w:ascii="Symbol" w:hAnsi="Symbol" w:hint="default"/>
        <w:sz w:val="20"/>
        <w:szCs w:val="28"/>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53CF757D"/>
    <w:multiLevelType w:val="hybridMultilevel"/>
    <w:tmpl w:val="0BA87EBA"/>
    <w:lvl w:ilvl="0" w:tplc="34DAFC0E">
      <w:start w:val="1"/>
      <w:numFmt w:val="bullet"/>
      <w:lvlText w:val=""/>
      <w:lvlJc w:val="left"/>
      <w:pPr>
        <w:ind w:left="720" w:hanging="360"/>
      </w:pPr>
      <w:rPr>
        <w:rFonts w:ascii="Symbol" w:hAnsi="Symbol" w:hint="default"/>
        <w:sz w:val="20"/>
        <w:szCs w:val="28"/>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57AE7603"/>
    <w:multiLevelType w:val="multilevel"/>
    <w:tmpl w:val="EC2856AE"/>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58962A54"/>
    <w:multiLevelType w:val="hybridMultilevel"/>
    <w:tmpl w:val="96083814"/>
    <w:lvl w:ilvl="0" w:tplc="B04CED54">
      <w:start w:val="1"/>
      <w:numFmt w:val="bullet"/>
      <w:lvlText w:val=""/>
      <w:lvlJc w:val="left"/>
      <w:pPr>
        <w:ind w:left="720" w:hanging="360"/>
      </w:pPr>
      <w:rPr>
        <w:rFonts w:ascii="Symbol" w:hAnsi="Symbol" w:hint="default"/>
        <w:sz w:val="20"/>
        <w:szCs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5E163E25"/>
    <w:multiLevelType w:val="hybridMultilevel"/>
    <w:tmpl w:val="76B6B1A0"/>
    <w:lvl w:ilvl="0" w:tplc="BA0E28D4">
      <w:start w:val="1"/>
      <w:numFmt w:val="bullet"/>
      <w:lvlText w:val=""/>
      <w:lvlJc w:val="left"/>
      <w:pPr>
        <w:ind w:left="720" w:hanging="360"/>
      </w:pPr>
      <w:rPr>
        <w:rFonts w:ascii="Symbol" w:hAnsi="Symbol" w:hint="default"/>
        <w:sz w:val="20"/>
        <w:szCs w:val="32"/>
      </w:rPr>
    </w:lvl>
    <w:lvl w:ilvl="1" w:tplc="2618F3B2">
      <w:numFmt w:val="bullet"/>
      <w:lvlText w:val="·"/>
      <w:lvlJc w:val="left"/>
      <w:pPr>
        <w:ind w:left="1548" w:hanging="468"/>
      </w:pPr>
      <w:rPr>
        <w:rFonts w:ascii="Arial Narrow" w:eastAsia="Trebuchet MS" w:hAnsi="Arial Narrow" w:cs="Times New Roman"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632373F9"/>
    <w:multiLevelType w:val="hybridMultilevel"/>
    <w:tmpl w:val="BFEE93DE"/>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638F3B7D"/>
    <w:multiLevelType w:val="multilevel"/>
    <w:tmpl w:val="EC2856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65CF158F"/>
    <w:multiLevelType w:val="hybridMultilevel"/>
    <w:tmpl w:val="8320F96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7259049A"/>
    <w:multiLevelType w:val="hybridMultilevel"/>
    <w:tmpl w:val="223E2BB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735C681A"/>
    <w:multiLevelType w:val="multilevel"/>
    <w:tmpl w:val="0409001D"/>
    <w:styleLink w:val="Checklist"/>
    <w:lvl w:ilvl="0">
      <w:start w:val="1"/>
      <w:numFmt w:val="bullet"/>
      <w:lvlText w:val=""/>
      <w:lvlJc w:val="left"/>
      <w:pPr>
        <w:ind w:left="360" w:hanging="360"/>
      </w:pPr>
      <w:rPr>
        <w:rFonts w:ascii="Symbol" w:hAnsi="Symbol" w:cs="Times New Roman" w:hint="default"/>
        <w:color w:val="auto"/>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3" w15:restartNumberingAfterBreak="0">
    <w:nsid w:val="7DD2467E"/>
    <w:multiLevelType w:val="hybridMultilevel"/>
    <w:tmpl w:val="D6E25E2E"/>
    <w:lvl w:ilvl="0" w:tplc="6AACB924">
      <w:start w:val="1"/>
      <w:numFmt w:val="bullet"/>
      <w:lvlText w:val=""/>
      <w:lvlJc w:val="left"/>
      <w:pPr>
        <w:ind w:left="720" w:hanging="360"/>
      </w:pPr>
      <w:rPr>
        <w:rFonts w:ascii="Symbol" w:hAnsi="Symbol" w:hint="default"/>
        <w:sz w:val="20"/>
        <w:szCs w:val="20"/>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025054120">
    <w:abstractNumId w:val="8"/>
  </w:num>
  <w:num w:numId="2" w16cid:durableId="1326056227">
    <w:abstractNumId w:val="14"/>
  </w:num>
  <w:num w:numId="3" w16cid:durableId="1677878479">
    <w:abstractNumId w:val="5"/>
  </w:num>
  <w:num w:numId="4" w16cid:durableId="1943755789">
    <w:abstractNumId w:val="6"/>
  </w:num>
  <w:num w:numId="5" w16cid:durableId="523595091">
    <w:abstractNumId w:val="15"/>
  </w:num>
  <w:num w:numId="6" w16cid:durableId="526215626">
    <w:abstractNumId w:val="7"/>
  </w:num>
  <w:num w:numId="7" w16cid:durableId="1654136678">
    <w:abstractNumId w:val="2"/>
  </w:num>
  <w:num w:numId="8" w16cid:durableId="1315647801">
    <w:abstractNumId w:val="17"/>
  </w:num>
  <w:num w:numId="9" w16cid:durableId="1447117115">
    <w:abstractNumId w:val="21"/>
  </w:num>
  <w:num w:numId="10" w16cid:durableId="1974024224">
    <w:abstractNumId w:val="10"/>
  </w:num>
  <w:num w:numId="11" w16cid:durableId="1304582467">
    <w:abstractNumId w:val="20"/>
  </w:num>
  <w:num w:numId="12" w16cid:durableId="1752308719">
    <w:abstractNumId w:val="18"/>
  </w:num>
  <w:num w:numId="13" w16cid:durableId="1518081510">
    <w:abstractNumId w:val="22"/>
  </w:num>
  <w:num w:numId="14" w16cid:durableId="43413710">
    <w:abstractNumId w:val="9"/>
  </w:num>
  <w:num w:numId="15" w16cid:durableId="2032762673">
    <w:abstractNumId w:val="3"/>
  </w:num>
  <w:num w:numId="16" w16cid:durableId="844975775">
    <w:abstractNumId w:val="12"/>
  </w:num>
  <w:num w:numId="17" w16cid:durableId="1468548428">
    <w:abstractNumId w:val="0"/>
  </w:num>
  <w:num w:numId="18" w16cid:durableId="535436829">
    <w:abstractNumId w:val="4"/>
  </w:num>
  <w:num w:numId="19" w16cid:durableId="263077809">
    <w:abstractNumId w:val="11"/>
  </w:num>
  <w:num w:numId="20" w16cid:durableId="1519469573">
    <w:abstractNumId w:val="19"/>
  </w:num>
  <w:num w:numId="21" w16cid:durableId="1700740838">
    <w:abstractNumId w:val="13"/>
  </w:num>
  <w:num w:numId="22" w16cid:durableId="96144373">
    <w:abstractNumId w:val="16"/>
  </w:num>
  <w:num w:numId="23" w16cid:durableId="2060667898">
    <w:abstractNumId w:val="23"/>
  </w:num>
  <w:num w:numId="24" w16cid:durableId="252781293">
    <w:abstractNumId w:val="1"/>
  </w:num>
  <w:numIdMacAtCleanup w:val="2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97"/>
  <w:embedSystemFonts/>
  <w:hideSpellingErrors/>
  <w:hideGrammaticalErrors/>
  <w:proofState w:spelling="clean" w:grammar="clean"/>
  <w:linkStyles/>
  <w:stylePaneFormatFilter w:val="3F04" w:allStyles="0" w:customStyles="0" w:latentStyles="1" w:stylesInUse="0" w:headingStyles="0" w:numberingStyles="0" w:tableStyles="0" w:directFormattingOnRuns="1" w:directFormattingOnParagraphs="1" w:directFormattingOnNumbering="1" w:directFormattingOnTables="1" w:clearFormatting="1" w:top3HeadingStyles="1" w:visibleStyles="0" w:alternateStyleNames="0"/>
  <w:stylePaneSortMethod w:val="0000"/>
  <w:defaultTabStop w:val="720"/>
  <w:displayHorizontalDrawingGridEvery w:val="0"/>
  <w:displayVerticalDrawingGridEvery w:val="0"/>
  <w:doNotUseMarginsForDrawingGridOrigin/>
  <w:noPunctuationKerning/>
  <w:characterSpacingControl w:val="doNotCompress"/>
  <w:doNotValidateAgainstSchema/>
  <w:doNotDemarcateInvalidXml/>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a0MDYzN7awNDUyMDA1MLJQ0lEKTi0uzszPAymwrAUAxiS1ziwAAAA="/>
  </w:docVars>
  <w:rsids>
    <w:rsidRoot w:val="00DF5BDD"/>
    <w:rsid w:val="0000138B"/>
    <w:rsid w:val="00001553"/>
    <w:rsid w:val="00002357"/>
    <w:rsid w:val="00006A9E"/>
    <w:rsid w:val="00007031"/>
    <w:rsid w:val="00011424"/>
    <w:rsid w:val="0001185E"/>
    <w:rsid w:val="00011ED3"/>
    <w:rsid w:val="00013A47"/>
    <w:rsid w:val="00015085"/>
    <w:rsid w:val="000161C2"/>
    <w:rsid w:val="0002035D"/>
    <w:rsid w:val="00032DBD"/>
    <w:rsid w:val="00035C6B"/>
    <w:rsid w:val="000478B6"/>
    <w:rsid w:val="00060430"/>
    <w:rsid w:val="00063F01"/>
    <w:rsid w:val="00064771"/>
    <w:rsid w:val="00070A95"/>
    <w:rsid w:val="000725E8"/>
    <w:rsid w:val="00074609"/>
    <w:rsid w:val="000779AB"/>
    <w:rsid w:val="000836CB"/>
    <w:rsid w:val="00085A33"/>
    <w:rsid w:val="00085D2C"/>
    <w:rsid w:val="000900E2"/>
    <w:rsid w:val="00091A8C"/>
    <w:rsid w:val="000951CA"/>
    <w:rsid w:val="00096ED7"/>
    <w:rsid w:val="000A754E"/>
    <w:rsid w:val="000B2E20"/>
    <w:rsid w:val="000B38C5"/>
    <w:rsid w:val="000B4F95"/>
    <w:rsid w:val="000C0334"/>
    <w:rsid w:val="000C303D"/>
    <w:rsid w:val="000C33C5"/>
    <w:rsid w:val="000C3B99"/>
    <w:rsid w:val="000C55DD"/>
    <w:rsid w:val="000C56DA"/>
    <w:rsid w:val="000D1C90"/>
    <w:rsid w:val="000D21B9"/>
    <w:rsid w:val="000E62AE"/>
    <w:rsid w:val="000E67AC"/>
    <w:rsid w:val="000E7334"/>
    <w:rsid w:val="000E743E"/>
    <w:rsid w:val="000F3A16"/>
    <w:rsid w:val="0010013F"/>
    <w:rsid w:val="00112248"/>
    <w:rsid w:val="00112966"/>
    <w:rsid w:val="0012412A"/>
    <w:rsid w:val="00124F94"/>
    <w:rsid w:val="001344FF"/>
    <w:rsid w:val="001352BD"/>
    <w:rsid w:val="00136A00"/>
    <w:rsid w:val="0015151E"/>
    <w:rsid w:val="00153D54"/>
    <w:rsid w:val="001545D3"/>
    <w:rsid w:val="00154E97"/>
    <w:rsid w:val="00157D25"/>
    <w:rsid w:val="001622E0"/>
    <w:rsid w:val="001627EE"/>
    <w:rsid w:val="00163574"/>
    <w:rsid w:val="00166B9A"/>
    <w:rsid w:val="00174375"/>
    <w:rsid w:val="00176253"/>
    <w:rsid w:val="00181F33"/>
    <w:rsid w:val="00183590"/>
    <w:rsid w:val="00190131"/>
    <w:rsid w:val="001906F2"/>
    <w:rsid w:val="00191BA3"/>
    <w:rsid w:val="00191BF1"/>
    <w:rsid w:val="00192A3D"/>
    <w:rsid w:val="00196440"/>
    <w:rsid w:val="001A4A8A"/>
    <w:rsid w:val="001B08AC"/>
    <w:rsid w:val="001B31A0"/>
    <w:rsid w:val="001B5855"/>
    <w:rsid w:val="001B5D9A"/>
    <w:rsid w:val="001B7C8C"/>
    <w:rsid w:val="001C20E3"/>
    <w:rsid w:val="001C5D7B"/>
    <w:rsid w:val="001C62AE"/>
    <w:rsid w:val="001C7A67"/>
    <w:rsid w:val="001D1844"/>
    <w:rsid w:val="001D18A5"/>
    <w:rsid w:val="001D368C"/>
    <w:rsid w:val="001D40BF"/>
    <w:rsid w:val="001D610F"/>
    <w:rsid w:val="001D7DCD"/>
    <w:rsid w:val="001E04E0"/>
    <w:rsid w:val="001E24F5"/>
    <w:rsid w:val="001E59C0"/>
    <w:rsid w:val="001E7949"/>
    <w:rsid w:val="001F0989"/>
    <w:rsid w:val="001F7BD4"/>
    <w:rsid w:val="00200444"/>
    <w:rsid w:val="00204866"/>
    <w:rsid w:val="00205AED"/>
    <w:rsid w:val="0021228E"/>
    <w:rsid w:val="0021628E"/>
    <w:rsid w:val="00220A30"/>
    <w:rsid w:val="00221AA9"/>
    <w:rsid w:val="00221F69"/>
    <w:rsid w:val="00225B94"/>
    <w:rsid w:val="00227E13"/>
    <w:rsid w:val="00230C0C"/>
    <w:rsid w:val="0023370B"/>
    <w:rsid w:val="00237D53"/>
    <w:rsid w:val="00241B20"/>
    <w:rsid w:val="002440F9"/>
    <w:rsid w:val="002529D2"/>
    <w:rsid w:val="00257076"/>
    <w:rsid w:val="002608CE"/>
    <w:rsid w:val="00267EC5"/>
    <w:rsid w:val="0027114E"/>
    <w:rsid w:val="002717C1"/>
    <w:rsid w:val="002719BF"/>
    <w:rsid w:val="0027382A"/>
    <w:rsid w:val="00274BD4"/>
    <w:rsid w:val="00275285"/>
    <w:rsid w:val="00277F69"/>
    <w:rsid w:val="0028138C"/>
    <w:rsid w:val="00282569"/>
    <w:rsid w:val="00283364"/>
    <w:rsid w:val="00283AB9"/>
    <w:rsid w:val="002866C3"/>
    <w:rsid w:val="00291761"/>
    <w:rsid w:val="00294B67"/>
    <w:rsid w:val="00296070"/>
    <w:rsid w:val="00296947"/>
    <w:rsid w:val="00296C11"/>
    <w:rsid w:val="002975BA"/>
    <w:rsid w:val="00297EA2"/>
    <w:rsid w:val="002A66FE"/>
    <w:rsid w:val="002A7B7B"/>
    <w:rsid w:val="002B20CA"/>
    <w:rsid w:val="002B378D"/>
    <w:rsid w:val="002B6FE0"/>
    <w:rsid w:val="002C22FB"/>
    <w:rsid w:val="002C2A85"/>
    <w:rsid w:val="002C4754"/>
    <w:rsid w:val="002D0023"/>
    <w:rsid w:val="002D175D"/>
    <w:rsid w:val="002D1DDC"/>
    <w:rsid w:val="002D52B5"/>
    <w:rsid w:val="002F0149"/>
    <w:rsid w:val="002F05C0"/>
    <w:rsid w:val="002F2534"/>
    <w:rsid w:val="002F58BD"/>
    <w:rsid w:val="002F6A04"/>
    <w:rsid w:val="002F702C"/>
    <w:rsid w:val="003060A2"/>
    <w:rsid w:val="00307F10"/>
    <w:rsid w:val="00313DCD"/>
    <w:rsid w:val="003145D6"/>
    <w:rsid w:val="003146C8"/>
    <w:rsid w:val="0032022E"/>
    <w:rsid w:val="00322B06"/>
    <w:rsid w:val="00324C71"/>
    <w:rsid w:val="003250BF"/>
    <w:rsid w:val="00330975"/>
    <w:rsid w:val="00330C86"/>
    <w:rsid w:val="00331E55"/>
    <w:rsid w:val="00332A0B"/>
    <w:rsid w:val="00333EC2"/>
    <w:rsid w:val="0033571F"/>
    <w:rsid w:val="00342C39"/>
    <w:rsid w:val="00342EA4"/>
    <w:rsid w:val="0034361F"/>
    <w:rsid w:val="00343C04"/>
    <w:rsid w:val="00344370"/>
    <w:rsid w:val="0034621D"/>
    <w:rsid w:val="00353481"/>
    <w:rsid w:val="0035575B"/>
    <w:rsid w:val="00355D47"/>
    <w:rsid w:val="00357150"/>
    <w:rsid w:val="00360A7E"/>
    <w:rsid w:val="00362B03"/>
    <w:rsid w:val="0036342A"/>
    <w:rsid w:val="00363F2A"/>
    <w:rsid w:val="00364ACD"/>
    <w:rsid w:val="00364C2A"/>
    <w:rsid w:val="003651A8"/>
    <w:rsid w:val="00370910"/>
    <w:rsid w:val="00371F83"/>
    <w:rsid w:val="00372D19"/>
    <w:rsid w:val="0038038B"/>
    <w:rsid w:val="00380B23"/>
    <w:rsid w:val="0038324F"/>
    <w:rsid w:val="00386362"/>
    <w:rsid w:val="0039055E"/>
    <w:rsid w:val="003950C1"/>
    <w:rsid w:val="003971E6"/>
    <w:rsid w:val="003A0329"/>
    <w:rsid w:val="003A0CDA"/>
    <w:rsid w:val="003A0EBA"/>
    <w:rsid w:val="003A20EE"/>
    <w:rsid w:val="003A253A"/>
    <w:rsid w:val="003A44A6"/>
    <w:rsid w:val="003A4CFC"/>
    <w:rsid w:val="003B0841"/>
    <w:rsid w:val="003B630C"/>
    <w:rsid w:val="003C2568"/>
    <w:rsid w:val="003C4D2F"/>
    <w:rsid w:val="003C5DB7"/>
    <w:rsid w:val="003C6265"/>
    <w:rsid w:val="003C6E70"/>
    <w:rsid w:val="003D2822"/>
    <w:rsid w:val="003E05B5"/>
    <w:rsid w:val="003E0C04"/>
    <w:rsid w:val="003E33A0"/>
    <w:rsid w:val="003E7CF8"/>
    <w:rsid w:val="003F13C4"/>
    <w:rsid w:val="003F16B3"/>
    <w:rsid w:val="003F2DC4"/>
    <w:rsid w:val="003F77D0"/>
    <w:rsid w:val="00405403"/>
    <w:rsid w:val="0040630C"/>
    <w:rsid w:val="00412178"/>
    <w:rsid w:val="00415E64"/>
    <w:rsid w:val="00416FA3"/>
    <w:rsid w:val="004223B4"/>
    <w:rsid w:val="00425916"/>
    <w:rsid w:val="00426B2C"/>
    <w:rsid w:val="00432BA1"/>
    <w:rsid w:val="0043568D"/>
    <w:rsid w:val="0044158C"/>
    <w:rsid w:val="00443C6C"/>
    <w:rsid w:val="00444238"/>
    <w:rsid w:val="00444FC5"/>
    <w:rsid w:val="00445D84"/>
    <w:rsid w:val="00446944"/>
    <w:rsid w:val="00450C0E"/>
    <w:rsid w:val="00453648"/>
    <w:rsid w:val="00454462"/>
    <w:rsid w:val="00462808"/>
    <w:rsid w:val="004724E0"/>
    <w:rsid w:val="00475B1E"/>
    <w:rsid w:val="00476BA1"/>
    <w:rsid w:val="00480AEA"/>
    <w:rsid w:val="00480F49"/>
    <w:rsid w:val="00482163"/>
    <w:rsid w:val="004855E3"/>
    <w:rsid w:val="00490400"/>
    <w:rsid w:val="00490429"/>
    <w:rsid w:val="00491BED"/>
    <w:rsid w:val="004A30C2"/>
    <w:rsid w:val="004A6024"/>
    <w:rsid w:val="004B1F2E"/>
    <w:rsid w:val="004B55E1"/>
    <w:rsid w:val="004C12D3"/>
    <w:rsid w:val="004C2E98"/>
    <w:rsid w:val="004C60FE"/>
    <w:rsid w:val="004D17F2"/>
    <w:rsid w:val="004D3F22"/>
    <w:rsid w:val="004D4D3C"/>
    <w:rsid w:val="004E1180"/>
    <w:rsid w:val="004E18A4"/>
    <w:rsid w:val="004E4A07"/>
    <w:rsid w:val="004E6E60"/>
    <w:rsid w:val="004F1FBE"/>
    <w:rsid w:val="004F2506"/>
    <w:rsid w:val="004F5872"/>
    <w:rsid w:val="00502D1D"/>
    <w:rsid w:val="00503D42"/>
    <w:rsid w:val="00504635"/>
    <w:rsid w:val="005105B1"/>
    <w:rsid w:val="005155AC"/>
    <w:rsid w:val="0051588C"/>
    <w:rsid w:val="005221F8"/>
    <w:rsid w:val="00524CC8"/>
    <w:rsid w:val="00526B4D"/>
    <w:rsid w:val="005330FA"/>
    <w:rsid w:val="00536352"/>
    <w:rsid w:val="00537FAF"/>
    <w:rsid w:val="0054109E"/>
    <w:rsid w:val="005477EC"/>
    <w:rsid w:val="005501AE"/>
    <w:rsid w:val="005506C1"/>
    <w:rsid w:val="00553D8B"/>
    <w:rsid w:val="00554CF9"/>
    <w:rsid w:val="00556C6D"/>
    <w:rsid w:val="00560024"/>
    <w:rsid w:val="0056387C"/>
    <w:rsid w:val="00566CE6"/>
    <w:rsid w:val="00570D7A"/>
    <w:rsid w:val="00574426"/>
    <w:rsid w:val="00574BFA"/>
    <w:rsid w:val="00582A2F"/>
    <w:rsid w:val="00583BFD"/>
    <w:rsid w:val="0059041B"/>
    <w:rsid w:val="005914B7"/>
    <w:rsid w:val="00593942"/>
    <w:rsid w:val="00594DAA"/>
    <w:rsid w:val="00595A1F"/>
    <w:rsid w:val="00597E9B"/>
    <w:rsid w:val="005A06CF"/>
    <w:rsid w:val="005A4695"/>
    <w:rsid w:val="005A4D7A"/>
    <w:rsid w:val="005B46A7"/>
    <w:rsid w:val="005B5A60"/>
    <w:rsid w:val="005B7B05"/>
    <w:rsid w:val="005B7F54"/>
    <w:rsid w:val="005C6612"/>
    <w:rsid w:val="005C6D22"/>
    <w:rsid w:val="005D5399"/>
    <w:rsid w:val="005D5A44"/>
    <w:rsid w:val="005D6508"/>
    <w:rsid w:val="005D761C"/>
    <w:rsid w:val="005E0579"/>
    <w:rsid w:val="005E21B5"/>
    <w:rsid w:val="005E3241"/>
    <w:rsid w:val="005E65F6"/>
    <w:rsid w:val="005E6F0B"/>
    <w:rsid w:val="005E772B"/>
    <w:rsid w:val="00601773"/>
    <w:rsid w:val="006046D7"/>
    <w:rsid w:val="006057FF"/>
    <w:rsid w:val="00611453"/>
    <w:rsid w:val="006122BC"/>
    <w:rsid w:val="00614EC6"/>
    <w:rsid w:val="006160A2"/>
    <w:rsid w:val="006215C3"/>
    <w:rsid w:val="00623A74"/>
    <w:rsid w:val="006249B0"/>
    <w:rsid w:val="006267A1"/>
    <w:rsid w:val="00627A4C"/>
    <w:rsid w:val="00630B87"/>
    <w:rsid w:val="0063137A"/>
    <w:rsid w:val="00634EB8"/>
    <w:rsid w:val="006420FF"/>
    <w:rsid w:val="0064353E"/>
    <w:rsid w:val="00645503"/>
    <w:rsid w:val="0064727D"/>
    <w:rsid w:val="00647710"/>
    <w:rsid w:val="00651A10"/>
    <w:rsid w:val="00654259"/>
    <w:rsid w:val="00654AB9"/>
    <w:rsid w:val="006552FF"/>
    <w:rsid w:val="006554B7"/>
    <w:rsid w:val="00665B14"/>
    <w:rsid w:val="00666340"/>
    <w:rsid w:val="0067154A"/>
    <w:rsid w:val="00672144"/>
    <w:rsid w:val="00672154"/>
    <w:rsid w:val="00686216"/>
    <w:rsid w:val="00686497"/>
    <w:rsid w:val="006875EE"/>
    <w:rsid w:val="00687B34"/>
    <w:rsid w:val="00695419"/>
    <w:rsid w:val="00695783"/>
    <w:rsid w:val="0069610A"/>
    <w:rsid w:val="0069639B"/>
    <w:rsid w:val="006A03D0"/>
    <w:rsid w:val="006A3B7D"/>
    <w:rsid w:val="006A6E2E"/>
    <w:rsid w:val="006B0484"/>
    <w:rsid w:val="006C0811"/>
    <w:rsid w:val="006C1648"/>
    <w:rsid w:val="006C2994"/>
    <w:rsid w:val="006C7FF7"/>
    <w:rsid w:val="006D0066"/>
    <w:rsid w:val="006F36D3"/>
    <w:rsid w:val="006F376C"/>
    <w:rsid w:val="006F3827"/>
    <w:rsid w:val="006F5D78"/>
    <w:rsid w:val="00702FC9"/>
    <w:rsid w:val="00704ABF"/>
    <w:rsid w:val="00704E2A"/>
    <w:rsid w:val="00706126"/>
    <w:rsid w:val="007100DB"/>
    <w:rsid w:val="0071244C"/>
    <w:rsid w:val="007126B9"/>
    <w:rsid w:val="0071347D"/>
    <w:rsid w:val="007161FC"/>
    <w:rsid w:val="00722063"/>
    <w:rsid w:val="00724289"/>
    <w:rsid w:val="007268D1"/>
    <w:rsid w:val="00730CAE"/>
    <w:rsid w:val="00731479"/>
    <w:rsid w:val="00731F67"/>
    <w:rsid w:val="00732C78"/>
    <w:rsid w:val="0073368B"/>
    <w:rsid w:val="00736392"/>
    <w:rsid w:val="00743362"/>
    <w:rsid w:val="0074375D"/>
    <w:rsid w:val="00743FD5"/>
    <w:rsid w:val="00744019"/>
    <w:rsid w:val="007472FD"/>
    <w:rsid w:val="00752B11"/>
    <w:rsid w:val="00753DEB"/>
    <w:rsid w:val="007577CE"/>
    <w:rsid w:val="007609B3"/>
    <w:rsid w:val="00761B2A"/>
    <w:rsid w:val="00763DCE"/>
    <w:rsid w:val="00764FD1"/>
    <w:rsid w:val="00766EC0"/>
    <w:rsid w:val="007672F4"/>
    <w:rsid w:val="00770716"/>
    <w:rsid w:val="007741DB"/>
    <w:rsid w:val="00776798"/>
    <w:rsid w:val="00777DD7"/>
    <w:rsid w:val="00781D0E"/>
    <w:rsid w:val="00783986"/>
    <w:rsid w:val="00785E79"/>
    <w:rsid w:val="00786B7A"/>
    <w:rsid w:val="00790760"/>
    <w:rsid w:val="00791609"/>
    <w:rsid w:val="00794487"/>
    <w:rsid w:val="0079560B"/>
    <w:rsid w:val="00795939"/>
    <w:rsid w:val="00796579"/>
    <w:rsid w:val="00797242"/>
    <w:rsid w:val="007A79C1"/>
    <w:rsid w:val="007B1D17"/>
    <w:rsid w:val="007B2F35"/>
    <w:rsid w:val="007B30E5"/>
    <w:rsid w:val="007B4689"/>
    <w:rsid w:val="007B7416"/>
    <w:rsid w:val="007B751E"/>
    <w:rsid w:val="007C1465"/>
    <w:rsid w:val="007C2924"/>
    <w:rsid w:val="007C333D"/>
    <w:rsid w:val="007C4A57"/>
    <w:rsid w:val="007C5317"/>
    <w:rsid w:val="007C5820"/>
    <w:rsid w:val="007C5E01"/>
    <w:rsid w:val="007C75AC"/>
    <w:rsid w:val="007D4EA1"/>
    <w:rsid w:val="007D656E"/>
    <w:rsid w:val="007D6F5A"/>
    <w:rsid w:val="007D71F5"/>
    <w:rsid w:val="007D7A34"/>
    <w:rsid w:val="007D7C70"/>
    <w:rsid w:val="007E0C29"/>
    <w:rsid w:val="007E40A0"/>
    <w:rsid w:val="007E5475"/>
    <w:rsid w:val="007E56A8"/>
    <w:rsid w:val="007E7A3C"/>
    <w:rsid w:val="007F05B0"/>
    <w:rsid w:val="007F0D5F"/>
    <w:rsid w:val="007F16A7"/>
    <w:rsid w:val="007F4B86"/>
    <w:rsid w:val="007F5BA5"/>
    <w:rsid w:val="008024AF"/>
    <w:rsid w:val="00814A08"/>
    <w:rsid w:val="0081628B"/>
    <w:rsid w:val="00822D6A"/>
    <w:rsid w:val="00823B02"/>
    <w:rsid w:val="00825650"/>
    <w:rsid w:val="00827D8D"/>
    <w:rsid w:val="00832CD9"/>
    <w:rsid w:val="00834440"/>
    <w:rsid w:val="00843244"/>
    <w:rsid w:val="0084335F"/>
    <w:rsid w:val="00845773"/>
    <w:rsid w:val="00850E96"/>
    <w:rsid w:val="008512AA"/>
    <w:rsid w:val="008515D7"/>
    <w:rsid w:val="00852116"/>
    <w:rsid w:val="008531B1"/>
    <w:rsid w:val="0086165C"/>
    <w:rsid w:val="00862681"/>
    <w:rsid w:val="008637B9"/>
    <w:rsid w:val="00864596"/>
    <w:rsid w:val="00871986"/>
    <w:rsid w:val="00872781"/>
    <w:rsid w:val="0087287A"/>
    <w:rsid w:val="008837B7"/>
    <w:rsid w:val="008837E5"/>
    <w:rsid w:val="0088538F"/>
    <w:rsid w:val="00887150"/>
    <w:rsid w:val="00887C53"/>
    <w:rsid w:val="008916E4"/>
    <w:rsid w:val="0089298A"/>
    <w:rsid w:val="00893B44"/>
    <w:rsid w:val="00894D4F"/>
    <w:rsid w:val="00896954"/>
    <w:rsid w:val="008A1622"/>
    <w:rsid w:val="008A24F1"/>
    <w:rsid w:val="008A39F6"/>
    <w:rsid w:val="008A4B46"/>
    <w:rsid w:val="008A4B85"/>
    <w:rsid w:val="008A5101"/>
    <w:rsid w:val="008B1B67"/>
    <w:rsid w:val="008B2BC1"/>
    <w:rsid w:val="008B2BDC"/>
    <w:rsid w:val="008B3AED"/>
    <w:rsid w:val="008C114D"/>
    <w:rsid w:val="008C1A1C"/>
    <w:rsid w:val="008C34CE"/>
    <w:rsid w:val="008C71A1"/>
    <w:rsid w:val="008D2D7C"/>
    <w:rsid w:val="008D77C9"/>
    <w:rsid w:val="008D7EBF"/>
    <w:rsid w:val="008E0B85"/>
    <w:rsid w:val="008E2F47"/>
    <w:rsid w:val="008E61DF"/>
    <w:rsid w:val="008E78DE"/>
    <w:rsid w:val="008F0272"/>
    <w:rsid w:val="009028B7"/>
    <w:rsid w:val="009032D9"/>
    <w:rsid w:val="00904BF3"/>
    <w:rsid w:val="00905802"/>
    <w:rsid w:val="00906A70"/>
    <w:rsid w:val="00910EF6"/>
    <w:rsid w:val="0091586B"/>
    <w:rsid w:val="00915E6F"/>
    <w:rsid w:val="00920C6E"/>
    <w:rsid w:val="0092151D"/>
    <w:rsid w:val="009222A0"/>
    <w:rsid w:val="009243E9"/>
    <w:rsid w:val="0092475E"/>
    <w:rsid w:val="009267E0"/>
    <w:rsid w:val="00935020"/>
    <w:rsid w:val="0093691A"/>
    <w:rsid w:val="00940FDF"/>
    <w:rsid w:val="009472C0"/>
    <w:rsid w:val="00951516"/>
    <w:rsid w:val="00952B62"/>
    <w:rsid w:val="00954FF7"/>
    <w:rsid w:val="00960D68"/>
    <w:rsid w:val="00961474"/>
    <w:rsid w:val="00963FFB"/>
    <w:rsid w:val="009676A1"/>
    <w:rsid w:val="00967D28"/>
    <w:rsid w:val="00970FAC"/>
    <w:rsid w:val="00972C32"/>
    <w:rsid w:val="0097435B"/>
    <w:rsid w:val="00974D68"/>
    <w:rsid w:val="00975B73"/>
    <w:rsid w:val="00980FA8"/>
    <w:rsid w:val="00985109"/>
    <w:rsid w:val="00987DB1"/>
    <w:rsid w:val="00987E59"/>
    <w:rsid w:val="009922AD"/>
    <w:rsid w:val="0099624F"/>
    <w:rsid w:val="009A03A6"/>
    <w:rsid w:val="009A0A17"/>
    <w:rsid w:val="009A1C82"/>
    <w:rsid w:val="009B110B"/>
    <w:rsid w:val="009C1577"/>
    <w:rsid w:val="009C19DE"/>
    <w:rsid w:val="009D0B22"/>
    <w:rsid w:val="009D2D04"/>
    <w:rsid w:val="009E5804"/>
    <w:rsid w:val="009E7D0E"/>
    <w:rsid w:val="009F1A61"/>
    <w:rsid w:val="009F3882"/>
    <w:rsid w:val="009F40C1"/>
    <w:rsid w:val="009F629B"/>
    <w:rsid w:val="00A00342"/>
    <w:rsid w:val="00A008C8"/>
    <w:rsid w:val="00A050D1"/>
    <w:rsid w:val="00A0573B"/>
    <w:rsid w:val="00A06694"/>
    <w:rsid w:val="00A10136"/>
    <w:rsid w:val="00A1157B"/>
    <w:rsid w:val="00A1625C"/>
    <w:rsid w:val="00A16857"/>
    <w:rsid w:val="00A20D3E"/>
    <w:rsid w:val="00A213BF"/>
    <w:rsid w:val="00A223EF"/>
    <w:rsid w:val="00A30777"/>
    <w:rsid w:val="00A32795"/>
    <w:rsid w:val="00A33A0E"/>
    <w:rsid w:val="00A3492A"/>
    <w:rsid w:val="00A352AC"/>
    <w:rsid w:val="00A354BB"/>
    <w:rsid w:val="00A35D31"/>
    <w:rsid w:val="00A37BD4"/>
    <w:rsid w:val="00A40A40"/>
    <w:rsid w:val="00A46735"/>
    <w:rsid w:val="00A46CE3"/>
    <w:rsid w:val="00A4733A"/>
    <w:rsid w:val="00A538CD"/>
    <w:rsid w:val="00A60EED"/>
    <w:rsid w:val="00A619F7"/>
    <w:rsid w:val="00A61D93"/>
    <w:rsid w:val="00A66A07"/>
    <w:rsid w:val="00A67763"/>
    <w:rsid w:val="00A70CC3"/>
    <w:rsid w:val="00A73508"/>
    <w:rsid w:val="00A7517F"/>
    <w:rsid w:val="00A8203E"/>
    <w:rsid w:val="00A9477F"/>
    <w:rsid w:val="00AA52C9"/>
    <w:rsid w:val="00AA5B7B"/>
    <w:rsid w:val="00AA6ABD"/>
    <w:rsid w:val="00AA72BD"/>
    <w:rsid w:val="00AA7473"/>
    <w:rsid w:val="00AB5C3E"/>
    <w:rsid w:val="00AB65B7"/>
    <w:rsid w:val="00AB7ED1"/>
    <w:rsid w:val="00AC4102"/>
    <w:rsid w:val="00AC7A91"/>
    <w:rsid w:val="00AC7FDB"/>
    <w:rsid w:val="00AD0C3D"/>
    <w:rsid w:val="00AD40BD"/>
    <w:rsid w:val="00AE5BB4"/>
    <w:rsid w:val="00AE6277"/>
    <w:rsid w:val="00AE6316"/>
    <w:rsid w:val="00AE6A57"/>
    <w:rsid w:val="00AF0B1E"/>
    <w:rsid w:val="00AF2C3F"/>
    <w:rsid w:val="00AF2E67"/>
    <w:rsid w:val="00AF41EF"/>
    <w:rsid w:val="00AF7F3D"/>
    <w:rsid w:val="00B0162C"/>
    <w:rsid w:val="00B0611C"/>
    <w:rsid w:val="00B11340"/>
    <w:rsid w:val="00B14C47"/>
    <w:rsid w:val="00B15C2B"/>
    <w:rsid w:val="00B2021D"/>
    <w:rsid w:val="00B2044F"/>
    <w:rsid w:val="00B211DF"/>
    <w:rsid w:val="00B22FCB"/>
    <w:rsid w:val="00B234E2"/>
    <w:rsid w:val="00B259AB"/>
    <w:rsid w:val="00B26E7D"/>
    <w:rsid w:val="00B4721A"/>
    <w:rsid w:val="00B50F42"/>
    <w:rsid w:val="00B5259C"/>
    <w:rsid w:val="00B527B6"/>
    <w:rsid w:val="00B530F1"/>
    <w:rsid w:val="00B5441C"/>
    <w:rsid w:val="00B5707D"/>
    <w:rsid w:val="00B615FA"/>
    <w:rsid w:val="00B64261"/>
    <w:rsid w:val="00B72795"/>
    <w:rsid w:val="00B741A9"/>
    <w:rsid w:val="00B77543"/>
    <w:rsid w:val="00B77851"/>
    <w:rsid w:val="00B77F47"/>
    <w:rsid w:val="00B8248A"/>
    <w:rsid w:val="00B82D00"/>
    <w:rsid w:val="00B83CCB"/>
    <w:rsid w:val="00B872A1"/>
    <w:rsid w:val="00B9079C"/>
    <w:rsid w:val="00B9150F"/>
    <w:rsid w:val="00B92FB5"/>
    <w:rsid w:val="00B94FE3"/>
    <w:rsid w:val="00B97B39"/>
    <w:rsid w:val="00BA2540"/>
    <w:rsid w:val="00BA36D3"/>
    <w:rsid w:val="00BA3E1B"/>
    <w:rsid w:val="00BB0181"/>
    <w:rsid w:val="00BB6EDF"/>
    <w:rsid w:val="00BC1384"/>
    <w:rsid w:val="00BC5512"/>
    <w:rsid w:val="00BC551A"/>
    <w:rsid w:val="00BD13D1"/>
    <w:rsid w:val="00BD18DA"/>
    <w:rsid w:val="00BD3286"/>
    <w:rsid w:val="00BD5E3F"/>
    <w:rsid w:val="00BD7751"/>
    <w:rsid w:val="00BD78BA"/>
    <w:rsid w:val="00BD7E77"/>
    <w:rsid w:val="00BE08D8"/>
    <w:rsid w:val="00BE321D"/>
    <w:rsid w:val="00BE645F"/>
    <w:rsid w:val="00BE7968"/>
    <w:rsid w:val="00BF6884"/>
    <w:rsid w:val="00C01BCE"/>
    <w:rsid w:val="00C0217B"/>
    <w:rsid w:val="00C10FC5"/>
    <w:rsid w:val="00C12768"/>
    <w:rsid w:val="00C13542"/>
    <w:rsid w:val="00C135BE"/>
    <w:rsid w:val="00C13E7C"/>
    <w:rsid w:val="00C14D96"/>
    <w:rsid w:val="00C22851"/>
    <w:rsid w:val="00C24EE3"/>
    <w:rsid w:val="00C25F9D"/>
    <w:rsid w:val="00C3133C"/>
    <w:rsid w:val="00C313E2"/>
    <w:rsid w:val="00C36BAA"/>
    <w:rsid w:val="00C41A1E"/>
    <w:rsid w:val="00C43116"/>
    <w:rsid w:val="00C5389D"/>
    <w:rsid w:val="00C5397B"/>
    <w:rsid w:val="00C5540F"/>
    <w:rsid w:val="00C5637A"/>
    <w:rsid w:val="00C569E2"/>
    <w:rsid w:val="00C61841"/>
    <w:rsid w:val="00C628FD"/>
    <w:rsid w:val="00C66DBE"/>
    <w:rsid w:val="00C67E7E"/>
    <w:rsid w:val="00C712A0"/>
    <w:rsid w:val="00C712C6"/>
    <w:rsid w:val="00C719CF"/>
    <w:rsid w:val="00C77626"/>
    <w:rsid w:val="00C80B0A"/>
    <w:rsid w:val="00C8386F"/>
    <w:rsid w:val="00C869AE"/>
    <w:rsid w:val="00C91F44"/>
    <w:rsid w:val="00C97920"/>
    <w:rsid w:val="00CA2536"/>
    <w:rsid w:val="00CA2583"/>
    <w:rsid w:val="00CA4F85"/>
    <w:rsid w:val="00CA6015"/>
    <w:rsid w:val="00CB1226"/>
    <w:rsid w:val="00CB1573"/>
    <w:rsid w:val="00CB2F04"/>
    <w:rsid w:val="00CB4644"/>
    <w:rsid w:val="00CB6B5F"/>
    <w:rsid w:val="00CC0AC0"/>
    <w:rsid w:val="00CC663A"/>
    <w:rsid w:val="00CD063F"/>
    <w:rsid w:val="00CD2A57"/>
    <w:rsid w:val="00CD3B65"/>
    <w:rsid w:val="00CD5FE9"/>
    <w:rsid w:val="00CE0BC9"/>
    <w:rsid w:val="00CE5302"/>
    <w:rsid w:val="00CE58DF"/>
    <w:rsid w:val="00CF003D"/>
    <w:rsid w:val="00CF0791"/>
    <w:rsid w:val="00CF182A"/>
    <w:rsid w:val="00CF4B3B"/>
    <w:rsid w:val="00CF61FA"/>
    <w:rsid w:val="00CF7612"/>
    <w:rsid w:val="00D04C41"/>
    <w:rsid w:val="00D05BCA"/>
    <w:rsid w:val="00D07150"/>
    <w:rsid w:val="00D1360C"/>
    <w:rsid w:val="00D1431C"/>
    <w:rsid w:val="00D20A3F"/>
    <w:rsid w:val="00D20A5E"/>
    <w:rsid w:val="00D215C6"/>
    <w:rsid w:val="00D265A6"/>
    <w:rsid w:val="00D27072"/>
    <w:rsid w:val="00D309E5"/>
    <w:rsid w:val="00D30E2A"/>
    <w:rsid w:val="00D347CA"/>
    <w:rsid w:val="00D36C6D"/>
    <w:rsid w:val="00D36D03"/>
    <w:rsid w:val="00D5254C"/>
    <w:rsid w:val="00D55AE8"/>
    <w:rsid w:val="00D56542"/>
    <w:rsid w:val="00D56AE1"/>
    <w:rsid w:val="00D57641"/>
    <w:rsid w:val="00D6690F"/>
    <w:rsid w:val="00D7334C"/>
    <w:rsid w:val="00D74F2C"/>
    <w:rsid w:val="00D75449"/>
    <w:rsid w:val="00D760B4"/>
    <w:rsid w:val="00D83DA7"/>
    <w:rsid w:val="00D87852"/>
    <w:rsid w:val="00D90728"/>
    <w:rsid w:val="00D92939"/>
    <w:rsid w:val="00D95795"/>
    <w:rsid w:val="00D97530"/>
    <w:rsid w:val="00DA3270"/>
    <w:rsid w:val="00DA4745"/>
    <w:rsid w:val="00DB40C6"/>
    <w:rsid w:val="00DB744E"/>
    <w:rsid w:val="00DC1AE5"/>
    <w:rsid w:val="00DC214A"/>
    <w:rsid w:val="00DC31E1"/>
    <w:rsid w:val="00DD02C8"/>
    <w:rsid w:val="00DD06FE"/>
    <w:rsid w:val="00DD474D"/>
    <w:rsid w:val="00DD61FE"/>
    <w:rsid w:val="00DD6E54"/>
    <w:rsid w:val="00DE0C92"/>
    <w:rsid w:val="00DE25C8"/>
    <w:rsid w:val="00DE5F03"/>
    <w:rsid w:val="00DF2301"/>
    <w:rsid w:val="00DF5BDD"/>
    <w:rsid w:val="00DF5E73"/>
    <w:rsid w:val="00E00399"/>
    <w:rsid w:val="00E01A5F"/>
    <w:rsid w:val="00E01E09"/>
    <w:rsid w:val="00E030BA"/>
    <w:rsid w:val="00E043FA"/>
    <w:rsid w:val="00E06B33"/>
    <w:rsid w:val="00E107A3"/>
    <w:rsid w:val="00E120EB"/>
    <w:rsid w:val="00E14BFE"/>
    <w:rsid w:val="00E168FE"/>
    <w:rsid w:val="00E170B6"/>
    <w:rsid w:val="00E20F78"/>
    <w:rsid w:val="00E24BD9"/>
    <w:rsid w:val="00E27827"/>
    <w:rsid w:val="00E309CB"/>
    <w:rsid w:val="00E30E95"/>
    <w:rsid w:val="00E400E0"/>
    <w:rsid w:val="00E417B7"/>
    <w:rsid w:val="00E46B9C"/>
    <w:rsid w:val="00E53AF1"/>
    <w:rsid w:val="00E53B3D"/>
    <w:rsid w:val="00E63ED6"/>
    <w:rsid w:val="00E7406A"/>
    <w:rsid w:val="00E74B39"/>
    <w:rsid w:val="00E74D71"/>
    <w:rsid w:val="00E7586C"/>
    <w:rsid w:val="00E800C0"/>
    <w:rsid w:val="00E818CF"/>
    <w:rsid w:val="00E82DF6"/>
    <w:rsid w:val="00E90BF9"/>
    <w:rsid w:val="00E92ECB"/>
    <w:rsid w:val="00E96BC7"/>
    <w:rsid w:val="00EA61A2"/>
    <w:rsid w:val="00EB0176"/>
    <w:rsid w:val="00EB1663"/>
    <w:rsid w:val="00EB1927"/>
    <w:rsid w:val="00EB2424"/>
    <w:rsid w:val="00EB25AF"/>
    <w:rsid w:val="00EB67F6"/>
    <w:rsid w:val="00EC26C5"/>
    <w:rsid w:val="00EC2929"/>
    <w:rsid w:val="00EC51EB"/>
    <w:rsid w:val="00EC56E8"/>
    <w:rsid w:val="00EC6DC8"/>
    <w:rsid w:val="00ED0C34"/>
    <w:rsid w:val="00ED51E0"/>
    <w:rsid w:val="00ED63F1"/>
    <w:rsid w:val="00ED79C6"/>
    <w:rsid w:val="00EE6C7C"/>
    <w:rsid w:val="00EF667D"/>
    <w:rsid w:val="00F002E9"/>
    <w:rsid w:val="00F05452"/>
    <w:rsid w:val="00F0551C"/>
    <w:rsid w:val="00F176EE"/>
    <w:rsid w:val="00F234E2"/>
    <w:rsid w:val="00F24C63"/>
    <w:rsid w:val="00F24F86"/>
    <w:rsid w:val="00F27165"/>
    <w:rsid w:val="00F3012E"/>
    <w:rsid w:val="00F30F19"/>
    <w:rsid w:val="00F35F27"/>
    <w:rsid w:val="00F36122"/>
    <w:rsid w:val="00F4085B"/>
    <w:rsid w:val="00F43BEF"/>
    <w:rsid w:val="00F5095C"/>
    <w:rsid w:val="00F53A76"/>
    <w:rsid w:val="00F604EF"/>
    <w:rsid w:val="00F62BC5"/>
    <w:rsid w:val="00F63B78"/>
    <w:rsid w:val="00F64D5E"/>
    <w:rsid w:val="00F659A0"/>
    <w:rsid w:val="00F709C9"/>
    <w:rsid w:val="00F72E7A"/>
    <w:rsid w:val="00F77A3E"/>
    <w:rsid w:val="00F801E6"/>
    <w:rsid w:val="00F822B8"/>
    <w:rsid w:val="00F83EA1"/>
    <w:rsid w:val="00F872C1"/>
    <w:rsid w:val="00F96ED9"/>
    <w:rsid w:val="00FA5479"/>
    <w:rsid w:val="00FB0BD4"/>
    <w:rsid w:val="00FB0C87"/>
    <w:rsid w:val="00FB1673"/>
    <w:rsid w:val="00FB18D6"/>
    <w:rsid w:val="00FB6F60"/>
    <w:rsid w:val="00FC1EFC"/>
    <w:rsid w:val="00FC3525"/>
    <w:rsid w:val="00FC3566"/>
    <w:rsid w:val="00FC39E6"/>
    <w:rsid w:val="00FC7265"/>
    <w:rsid w:val="00FD23BF"/>
    <w:rsid w:val="00FD5048"/>
    <w:rsid w:val="00FD72B8"/>
    <w:rsid w:val="00FE2826"/>
    <w:rsid w:val="00FE49F9"/>
    <w:rsid w:val="00FE65A1"/>
    <w:rsid w:val="00FF0F51"/>
    <w:rsid w:val="00FF2656"/>
    <w:rsid w:val="00FF28B6"/>
    <w:rsid w:val="00FF5683"/>
    <w:rsid w:val="00FF6B23"/>
    <w:rsid w:val="08730F4B"/>
    <w:rsid w:val="0F50365F"/>
    <w:rsid w:val="13482C78"/>
    <w:rsid w:val="1503C121"/>
    <w:rsid w:val="17F0FE66"/>
    <w:rsid w:val="23290B87"/>
    <w:rsid w:val="23BBB869"/>
    <w:rsid w:val="2E4EAEB7"/>
    <w:rsid w:val="2F04DC54"/>
    <w:rsid w:val="31CBA9D3"/>
    <w:rsid w:val="418F7A34"/>
    <w:rsid w:val="457F0275"/>
    <w:rsid w:val="49651F94"/>
    <w:rsid w:val="6D7B805F"/>
    <w:rsid w:val="705C9876"/>
    <w:rsid w:val="74FAAEB3"/>
  </w:rsids>
  <m:mathPr>
    <m:mathFont m:val="Cambria Math"/>
    <m:brkBin m:val="before"/>
    <m:brkBinSub m:val="--"/>
    <m:smallFrac m:val="0"/>
    <m:dispDef m:val="0"/>
    <m:lMargin m:val="0"/>
    <m:rMargin m:val="0"/>
    <m:defJc m:val="centerGroup"/>
    <m:wrapRight/>
    <m:intLim m:val="subSup"/>
    <m:naryLim m:val="subSup"/>
  </m:mathPr>
  <w:themeFontLang w:val="en-US" w:eastAsia="zh-CN" w:bidi="he-IL"/>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oNotEmbedSmartTags/>
  <w:decimalSymbol w:val="."/>
  <w:listSeparator w:val=","/>
  <w14:docId w14:val="697084DD"/>
  <w15:docId w15:val="{D9FDC936-AB6B-45C2-A982-913C2F9597F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w:eastAsia="Times" w:hAnsi="Times" w:cs="Times New Roman"/>
        <w:lang w:val="en-US" w:eastAsia="en-US" w:bidi="ar-SA"/>
      </w:rPr>
    </w:rPrDefault>
    <w:pPrDefault/>
  </w:docDefaults>
  <w:latentStyles w:defLockedState="0" w:defUIPriority="0" w:defSemiHidden="0" w:defUnhideWhenUsed="0" w:defQFormat="0" w:count="376">
    <w:lsdException w:name="Normal" w:qFormat="1"/>
    <w:lsdException w:name="heading 1" w:uiPriority="3" w:qFormat="1"/>
    <w:lsdException w:name="heading 2" w:semiHidden="1" w:uiPriority="4" w:unhideWhenUsed="1" w:qFormat="1"/>
    <w:lsdException w:name="heading 3" w:uiPriority="9"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iPriority="99" w:unhideWhenUsed="1"/>
    <w:lsdException w:name="List Bullet" w:semiHidden="1" w:uiPriority="14" w:unhideWhenUsed="1" w:qFormat="1"/>
    <w:lsdException w:name="List Number" w:uiPriority="99"/>
    <w:lsdException w:name="List 2" w:semiHidden="1" w:uiPriority="99" w:unhideWhenUsed="1"/>
    <w:lsdException w:name="List 3" w:semiHidden="1" w:uiPriority="99" w:unhideWhenUsed="1"/>
    <w:lsdException w:name="List 4" w:uiPriority="99"/>
    <w:lsdException w:name="List 5" w:uiPriority="99"/>
    <w:lsdException w:name="List Bullet 2" w:semiHidden="1" w:uiPriority="99" w:unhideWhenUsed="1"/>
    <w:lsdException w:name="List Bullet 3" w:semiHidden="1" w:uiPriority="99" w:unhideWhenUsed="1"/>
    <w:lsdException w:name="List Bullet 4" w:semiHidden="1" w:unhideWhenUsed="1"/>
    <w:lsdException w:name="List Bullet 5" w:semiHidden="1" w:unhideWhenUsed="1"/>
    <w:lsdException w:name="List Number 2" w:semiHidden="1" w:uiPriority="99" w:unhideWhenUsed="1"/>
    <w:lsdException w:name="List Number 3" w:semiHidden="1" w:uiPriority="99" w:unhideWhenUsed="1"/>
    <w:lsdException w:name="List Number 4" w:semiHidden="1" w:uiPriority="99" w:unhideWhenUsed="1"/>
    <w:lsdException w:name="List Number 5" w:semiHidden="1" w:uiPriority="99" w:unhideWhenUsed="1"/>
    <w:lsdException w:name="Title" w:uiPriority="2"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2"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15"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36" w:qFormat="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uiPriority="34" w:qFormat="1"/>
    <w:lsdException w:name="Quote" w:qFormat="1"/>
    <w:lsdException w:name="Intense Quote" w:qFormat="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uiPriority="34" w:qFormat="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Subtle Emphasis" w:qFormat="1"/>
    <w:lsdException w:name="Intense Emphasis" w:qFormat="1"/>
    <w:lsdException w:name="Subtle Reference" w:qFormat="1"/>
    <w:lsdException w:name="Intense Reference" w:uiPriority="32" w:qFormat="1"/>
    <w:lsdException w:name="Book Title" w:uiPriority="33" w:qFormat="1"/>
    <w:lsdException w:name="Bibliography" w:semiHidden="1" w:unhideWhenUsed="1" w:qFormat="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FB0BD4"/>
    <w:rPr>
      <w:rFonts w:asciiTheme="minorHAnsi" w:eastAsiaTheme="minorHAnsi" w:hAnsiTheme="minorHAnsi" w:cstheme="minorBidi"/>
      <w:sz w:val="24"/>
      <w:szCs w:val="24"/>
    </w:rPr>
  </w:style>
  <w:style w:type="paragraph" w:styleId="Heading1">
    <w:name w:val="heading 1"/>
    <w:basedOn w:val="Normal"/>
    <w:next w:val="Normal"/>
    <w:link w:val="Heading1Char"/>
    <w:uiPriority w:val="3"/>
    <w:qFormat/>
    <w:rsid w:val="00524CC8"/>
    <w:pPr>
      <w:keepNext/>
      <w:keepLines/>
      <w:spacing w:before="560" w:after="180"/>
      <w:jc w:val="center"/>
      <w:outlineLvl w:val="0"/>
    </w:pPr>
    <w:rPr>
      <w:rFonts w:eastAsiaTheme="majorEastAsia" w:cstheme="majorBidi"/>
      <w:b/>
      <w:bCs/>
      <w:u w:val="single"/>
    </w:rPr>
  </w:style>
  <w:style w:type="paragraph" w:styleId="Heading2">
    <w:name w:val="heading 2"/>
    <w:basedOn w:val="Normal"/>
    <w:next w:val="Normal"/>
    <w:link w:val="Heading2Char"/>
    <w:uiPriority w:val="4"/>
    <w:unhideWhenUsed/>
    <w:qFormat/>
    <w:rsid w:val="00524CC8"/>
    <w:pPr>
      <w:shd w:val="clear" w:color="auto" w:fill="E6E6E6"/>
      <w:spacing w:before="240"/>
      <w:outlineLvl w:val="1"/>
    </w:pPr>
    <w:rPr>
      <w:b/>
      <w:bCs/>
      <w:noProof/>
    </w:rPr>
  </w:style>
  <w:style w:type="paragraph" w:styleId="Heading3">
    <w:name w:val="heading 3"/>
    <w:basedOn w:val="Normal"/>
    <w:next w:val="Normal"/>
    <w:link w:val="Heading3Char"/>
    <w:uiPriority w:val="9"/>
    <w:unhideWhenUsed/>
    <w:qFormat/>
    <w:rsid w:val="00524CC8"/>
    <w:pPr>
      <w:shd w:val="clear" w:color="auto" w:fill="E6E6E6"/>
      <w:outlineLvl w:val="2"/>
    </w:pPr>
    <w:rPr>
      <w:b/>
      <w:bCs/>
      <w:i/>
      <w:iCs/>
    </w:rPr>
  </w:style>
  <w:style w:type="paragraph" w:styleId="Heading4">
    <w:name w:val="heading 4"/>
    <w:basedOn w:val="Normal"/>
    <w:next w:val="Normal"/>
    <w:link w:val="Heading4Char"/>
    <w:uiPriority w:val="9"/>
    <w:unhideWhenUsed/>
    <w:qFormat/>
    <w:rsid w:val="00524CC8"/>
    <w:pPr>
      <w:keepNext/>
      <w:keepLines/>
      <w:spacing w:before="40"/>
      <w:outlineLvl w:val="3"/>
    </w:pPr>
    <w:rPr>
      <w:rFonts w:asciiTheme="majorBidi" w:eastAsiaTheme="majorEastAsia" w:hAnsiTheme="majorBidi" w:cstheme="majorBidi"/>
      <w:i/>
      <w:iCs/>
      <w:color w:val="000000" w:themeColor="text1"/>
    </w:rPr>
  </w:style>
  <w:style w:type="paragraph" w:styleId="Heading5">
    <w:name w:val="heading 5"/>
    <w:basedOn w:val="Normal"/>
    <w:next w:val="Normal"/>
    <w:link w:val="Heading5Char"/>
    <w:uiPriority w:val="9"/>
    <w:unhideWhenUsed/>
    <w:qFormat/>
    <w:rsid w:val="00524CC8"/>
    <w:pPr>
      <w:keepNext/>
      <w:keepLines/>
      <w:spacing w:before="40"/>
      <w:outlineLvl w:val="4"/>
    </w:pPr>
    <w:rPr>
      <w:rFonts w:asciiTheme="majorHAnsi" w:eastAsiaTheme="majorEastAsia" w:hAnsiTheme="majorHAnsi" w:cstheme="majorBidi"/>
      <w:b/>
      <w:color w:val="4F81BD" w:themeColor="accent1"/>
    </w:rPr>
  </w:style>
  <w:style w:type="paragraph" w:styleId="Heading6">
    <w:name w:val="heading 6"/>
    <w:basedOn w:val="Normal"/>
    <w:next w:val="Normal"/>
    <w:link w:val="Heading6Char"/>
    <w:uiPriority w:val="9"/>
    <w:semiHidden/>
    <w:unhideWhenUsed/>
    <w:qFormat/>
    <w:rsid w:val="00524CC8"/>
    <w:pPr>
      <w:keepNext/>
      <w:keepLines/>
      <w:spacing w:before="40"/>
      <w:outlineLvl w:val="5"/>
    </w:pPr>
    <w:rPr>
      <w:rFonts w:asciiTheme="majorHAnsi" w:eastAsiaTheme="majorEastAsia" w:hAnsiTheme="majorHAnsi" w:cstheme="majorBidi"/>
      <w:color w:val="4F81BD" w:themeColor="accent1"/>
    </w:rPr>
  </w:style>
  <w:style w:type="paragraph" w:styleId="Heading7">
    <w:name w:val="heading 7"/>
    <w:basedOn w:val="Normal"/>
    <w:next w:val="Normal"/>
    <w:link w:val="Heading7Char"/>
    <w:uiPriority w:val="9"/>
    <w:semiHidden/>
    <w:unhideWhenUsed/>
    <w:qFormat/>
    <w:rsid w:val="00524CC8"/>
    <w:pPr>
      <w:keepNext/>
      <w:keepLines/>
      <w:spacing w:before="40"/>
      <w:outlineLvl w:val="6"/>
    </w:pPr>
    <w:rPr>
      <w:rFonts w:asciiTheme="majorHAnsi" w:eastAsiaTheme="majorEastAsia" w:hAnsiTheme="majorHAnsi" w:cstheme="majorBidi"/>
      <w:i/>
      <w:iCs/>
      <w:color w:val="4F81BD" w:themeColor="accent1"/>
    </w:rPr>
  </w:style>
  <w:style w:type="paragraph" w:styleId="Heading8">
    <w:name w:val="heading 8"/>
    <w:basedOn w:val="Normal"/>
    <w:next w:val="Normal"/>
    <w:link w:val="Heading8Char"/>
    <w:uiPriority w:val="9"/>
    <w:semiHidden/>
    <w:unhideWhenUsed/>
    <w:qFormat/>
    <w:rsid w:val="00524CC8"/>
    <w:pPr>
      <w:keepNext/>
      <w:keepLines/>
      <w:spacing w:before="40"/>
      <w:outlineLvl w:val="7"/>
    </w:pPr>
    <w:rPr>
      <w:rFonts w:asciiTheme="majorHAnsi" w:eastAsiaTheme="majorEastAsia" w:hAnsiTheme="majorHAnsi" w:cstheme="majorBidi"/>
      <w:color w:val="272727" w:themeColor="text1" w:themeTint="D8"/>
      <w:szCs w:val="21"/>
    </w:rPr>
  </w:style>
  <w:style w:type="paragraph" w:styleId="Heading9">
    <w:name w:val="heading 9"/>
    <w:basedOn w:val="Normal"/>
    <w:next w:val="Normal"/>
    <w:link w:val="Heading9Char"/>
    <w:uiPriority w:val="9"/>
    <w:semiHidden/>
    <w:unhideWhenUsed/>
    <w:qFormat/>
    <w:rsid w:val="00524CC8"/>
    <w:pPr>
      <w:keepNext/>
      <w:keepLines/>
      <w:spacing w:before="40"/>
      <w:outlineLvl w:val="8"/>
    </w:pPr>
    <w:rPr>
      <w:rFonts w:asciiTheme="majorHAnsi" w:eastAsiaTheme="majorEastAsia" w:hAnsiTheme="majorHAnsi" w:cstheme="majorBidi"/>
      <w:i/>
      <w:iCs/>
      <w:color w:val="272727" w:themeColor="text1" w:themeTint="D8"/>
      <w:szCs w:val="21"/>
    </w:rPr>
  </w:style>
  <w:style w:type="character" w:default="1" w:styleId="DefaultParagraphFont">
    <w:name w:val="Default Paragraph Font"/>
    <w:uiPriority w:val="1"/>
    <w:semiHidden/>
    <w:unhideWhenUsed/>
    <w:rsid w:val="00FB0BD4"/>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rsid w:val="00FB0BD4"/>
  </w:style>
  <w:style w:type="character" w:customStyle="1" w:styleId="Heading3Char">
    <w:name w:val="Heading 3 Char"/>
    <w:basedOn w:val="DefaultParagraphFont"/>
    <w:link w:val="Heading3"/>
    <w:uiPriority w:val="9"/>
    <w:rsid w:val="00524CC8"/>
    <w:rPr>
      <w:rFonts w:ascii="Arial Narrow" w:eastAsia="Trebuchet MS" w:hAnsi="Arial Narrow"/>
      <w:b/>
      <w:bCs/>
      <w:i/>
      <w:iCs/>
      <w:color w:val="000000"/>
      <w:shd w:val="clear" w:color="auto" w:fill="E6E6E6"/>
    </w:rPr>
  </w:style>
  <w:style w:type="paragraph" w:styleId="Header">
    <w:name w:val="header"/>
    <w:basedOn w:val="Normal"/>
    <w:link w:val="HeaderChar"/>
    <w:uiPriority w:val="99"/>
    <w:unhideWhenUsed/>
    <w:rsid w:val="00524CC8"/>
  </w:style>
  <w:style w:type="paragraph" w:styleId="Footer">
    <w:name w:val="footer"/>
    <w:basedOn w:val="Normal"/>
    <w:link w:val="FooterChar"/>
    <w:uiPriority w:val="99"/>
    <w:unhideWhenUsed/>
    <w:rsid w:val="00524CC8"/>
    <w:pPr>
      <w:spacing w:before="120"/>
      <w:jc w:val="right"/>
    </w:pPr>
    <w:rPr>
      <w:b/>
      <w:bCs/>
      <w:color w:val="262626" w:themeColor="text1" w:themeTint="D9"/>
    </w:rPr>
  </w:style>
  <w:style w:type="character" w:styleId="PageNumber">
    <w:name w:val="page number"/>
    <w:basedOn w:val="DefaultParagraphFont"/>
    <w:rsid w:val="00524CC8"/>
  </w:style>
  <w:style w:type="paragraph" w:styleId="BodyTextIndent">
    <w:name w:val="Body Text Indent"/>
    <w:basedOn w:val="Normal"/>
    <w:link w:val="BodyTextIndentChar"/>
    <w:rsid w:val="00524CC8"/>
    <w:pPr>
      <w:ind w:left="720" w:firstLine="720"/>
    </w:pPr>
  </w:style>
  <w:style w:type="character" w:customStyle="1" w:styleId="BodyTextIndentChar">
    <w:name w:val="Body Text Indent Char"/>
    <w:link w:val="BodyTextIndent"/>
    <w:rsid w:val="00524CC8"/>
    <w:rPr>
      <w:rFonts w:ascii="Arial Narrow" w:eastAsia="Trebuchet MS" w:hAnsi="Arial Narrow"/>
      <w:color w:val="000000"/>
    </w:rPr>
  </w:style>
  <w:style w:type="paragraph" w:styleId="FootnoteText">
    <w:name w:val="footnote text"/>
    <w:basedOn w:val="Normal"/>
    <w:link w:val="FootnoteTextChar"/>
    <w:rsid w:val="00524CC8"/>
  </w:style>
  <w:style w:type="character" w:styleId="FootnoteReference">
    <w:name w:val="footnote reference"/>
    <w:rsid w:val="00524CC8"/>
    <w:rPr>
      <w:vertAlign w:val="superscript"/>
    </w:rPr>
  </w:style>
  <w:style w:type="character" w:styleId="Hyperlink">
    <w:name w:val="Hyperlink"/>
    <w:basedOn w:val="DefaultParagraphFont"/>
    <w:uiPriority w:val="99"/>
    <w:unhideWhenUsed/>
    <w:rsid w:val="00524CC8"/>
    <w:rPr>
      <w:color w:val="0000FF" w:themeColor="hyperlink"/>
      <w:u w:val="single"/>
    </w:rPr>
  </w:style>
  <w:style w:type="paragraph" w:customStyle="1" w:styleId="Style1">
    <w:name w:val="Style1"/>
    <w:basedOn w:val="Normal"/>
    <w:rsid w:val="00524CC8"/>
    <w:pPr>
      <w:ind w:left="720" w:hanging="720"/>
    </w:pPr>
  </w:style>
  <w:style w:type="character" w:styleId="FollowedHyperlink">
    <w:name w:val="FollowedHyperlink"/>
    <w:uiPriority w:val="99"/>
    <w:rsid w:val="00524CC8"/>
    <w:rPr>
      <w:color w:val="800080"/>
      <w:u w:val="single"/>
    </w:rPr>
  </w:style>
  <w:style w:type="paragraph" w:customStyle="1" w:styleId="hanging">
    <w:name w:val="hanging"/>
    <w:basedOn w:val="Normal"/>
    <w:rsid w:val="00524CC8"/>
    <w:pPr>
      <w:ind w:left="720" w:hanging="720"/>
    </w:pPr>
  </w:style>
  <w:style w:type="paragraph" w:customStyle="1" w:styleId="112">
    <w:name w:val="1 1/2"/>
    <w:basedOn w:val="Normal"/>
    <w:rsid w:val="00524CC8"/>
    <w:pPr>
      <w:spacing w:line="360" w:lineRule="auto"/>
    </w:pPr>
  </w:style>
  <w:style w:type="paragraph" w:customStyle="1" w:styleId="hangingindent">
    <w:name w:val="hanging indent"/>
    <w:basedOn w:val="Normal"/>
    <w:rsid w:val="00524CC8"/>
    <w:pPr>
      <w:ind w:left="720" w:hanging="720"/>
    </w:pPr>
  </w:style>
  <w:style w:type="paragraph" w:customStyle="1" w:styleId="doublespace">
    <w:name w:val="double space"/>
    <w:basedOn w:val="Normal"/>
    <w:rsid w:val="00524CC8"/>
    <w:pPr>
      <w:spacing w:line="480" w:lineRule="auto"/>
      <w:ind w:firstLine="720"/>
    </w:pPr>
  </w:style>
  <w:style w:type="paragraph" w:customStyle="1" w:styleId="bibliography2">
    <w:name w:val="bibliography 2"/>
    <w:basedOn w:val="Normal"/>
    <w:rsid w:val="00524CC8"/>
    <w:pPr>
      <w:ind w:left="1440" w:hanging="720"/>
    </w:pPr>
  </w:style>
  <w:style w:type="paragraph" w:customStyle="1" w:styleId="oneandahalf">
    <w:name w:val="one and a half"/>
    <w:basedOn w:val="Normal"/>
    <w:rsid w:val="00524CC8"/>
    <w:pPr>
      <w:spacing w:line="360" w:lineRule="auto"/>
    </w:pPr>
  </w:style>
  <w:style w:type="paragraph" w:customStyle="1" w:styleId="endnote">
    <w:name w:val="end note"/>
    <w:basedOn w:val="hanging"/>
    <w:rsid w:val="00524CC8"/>
    <w:pPr>
      <w:ind w:left="0" w:firstLine="720"/>
    </w:pPr>
    <w:rPr>
      <w:vertAlign w:val="superscript"/>
    </w:rPr>
  </w:style>
  <w:style w:type="paragraph" w:customStyle="1" w:styleId="indent">
    <w:name w:val="indent"/>
    <w:basedOn w:val="Normal"/>
    <w:rsid w:val="00524CC8"/>
    <w:pPr>
      <w:ind w:firstLine="720"/>
    </w:pPr>
  </w:style>
  <w:style w:type="paragraph" w:customStyle="1" w:styleId="singlespace">
    <w:name w:val="single space"/>
    <w:basedOn w:val="Normal"/>
    <w:rsid w:val="00524CC8"/>
  </w:style>
  <w:style w:type="paragraph" w:customStyle="1" w:styleId="reading">
    <w:name w:val="reading"/>
    <w:basedOn w:val="BodyTextIndent2"/>
    <w:rsid w:val="00524CC8"/>
    <w:pPr>
      <w:tabs>
        <w:tab w:val="decimal" w:pos="1980"/>
        <w:tab w:val="left" w:pos="2160"/>
      </w:tabs>
      <w:spacing w:line="240" w:lineRule="auto"/>
      <w:ind w:left="1440" w:hanging="18"/>
    </w:pPr>
    <w:rPr>
      <w:rFonts w:eastAsia="Times New Roman"/>
    </w:rPr>
  </w:style>
  <w:style w:type="paragraph" w:styleId="BodyTextIndent2">
    <w:name w:val="Body Text Indent 2"/>
    <w:basedOn w:val="Normal"/>
    <w:link w:val="BodyTextIndent2Char"/>
    <w:rsid w:val="00524CC8"/>
    <w:pPr>
      <w:spacing w:line="480" w:lineRule="auto"/>
      <w:ind w:left="360"/>
    </w:pPr>
  </w:style>
  <w:style w:type="character" w:customStyle="1" w:styleId="BodyTextIndent2Char">
    <w:name w:val="Body Text Indent 2 Char"/>
    <w:link w:val="BodyTextIndent2"/>
    <w:rsid w:val="00524CC8"/>
    <w:rPr>
      <w:rFonts w:ascii="Arial Narrow" w:eastAsia="Trebuchet MS" w:hAnsi="Arial Narrow"/>
      <w:color w:val="000000"/>
    </w:rPr>
  </w:style>
  <w:style w:type="paragraph" w:customStyle="1" w:styleId="List1">
    <w:name w:val="List1"/>
    <w:basedOn w:val="Normal"/>
    <w:rsid w:val="00524CC8"/>
    <w:pPr>
      <w:widowControl w:val="0"/>
      <w:tabs>
        <w:tab w:val="left" w:pos="360"/>
      </w:tabs>
      <w:spacing w:before="40"/>
      <w:ind w:left="216" w:hanging="216"/>
    </w:pPr>
    <w:rPr>
      <w:rFonts w:eastAsia="Times New Roman" w:cs="Helvetica"/>
    </w:rPr>
  </w:style>
  <w:style w:type="paragraph" w:customStyle="1" w:styleId="DCPAssignmentReadings">
    <w:name w:val="DCP Assignment Readings"/>
    <w:basedOn w:val="Normal"/>
    <w:rsid w:val="00524CC8"/>
    <w:pPr>
      <w:widowControl w:val="0"/>
      <w:autoSpaceDE w:val="0"/>
      <w:autoSpaceDN w:val="0"/>
      <w:adjustRightInd w:val="0"/>
      <w:ind w:left="1440" w:hanging="1170"/>
    </w:pPr>
    <w:rPr>
      <w:rFonts w:eastAsia="Times New Roman"/>
    </w:rPr>
  </w:style>
  <w:style w:type="paragraph" w:customStyle="1" w:styleId="DCPAssignments-Main">
    <w:name w:val="DCP Assignments-Main"/>
    <w:basedOn w:val="DCPAssignmentReadings"/>
    <w:rsid w:val="00524CC8"/>
    <w:pPr>
      <w:spacing w:line="360" w:lineRule="auto"/>
      <w:ind w:left="274" w:firstLine="0"/>
    </w:pPr>
  </w:style>
  <w:style w:type="character" w:customStyle="1" w:styleId="title-link-wrapper">
    <w:name w:val="title-link-wrapper"/>
    <w:basedOn w:val="DefaultParagraphFont"/>
    <w:rsid w:val="00524CC8"/>
  </w:style>
  <w:style w:type="character" w:customStyle="1" w:styleId="medium-font">
    <w:name w:val="medium-font"/>
    <w:basedOn w:val="DefaultParagraphFont"/>
    <w:rsid w:val="00524CC8"/>
  </w:style>
  <w:style w:type="paragraph" w:styleId="BodyTextIndent3">
    <w:name w:val="Body Text Indent 3"/>
    <w:basedOn w:val="Normal"/>
    <w:link w:val="BodyTextIndent3Char"/>
    <w:rsid w:val="00524CC8"/>
    <w:pPr>
      <w:ind w:left="360"/>
    </w:pPr>
    <w:rPr>
      <w:sz w:val="16"/>
      <w:szCs w:val="16"/>
    </w:rPr>
  </w:style>
  <w:style w:type="character" w:customStyle="1" w:styleId="BodyTextIndent3Char">
    <w:name w:val="Body Text Indent 3 Char"/>
    <w:link w:val="BodyTextIndent3"/>
    <w:rsid w:val="00524CC8"/>
    <w:rPr>
      <w:rFonts w:ascii="Arial Narrow" w:eastAsia="Trebuchet MS" w:hAnsi="Arial Narrow"/>
      <w:color w:val="000000"/>
      <w:sz w:val="16"/>
      <w:szCs w:val="16"/>
    </w:rPr>
  </w:style>
  <w:style w:type="character" w:customStyle="1" w:styleId="FooterChar">
    <w:name w:val="Footer Char"/>
    <w:basedOn w:val="DefaultParagraphFont"/>
    <w:link w:val="Footer"/>
    <w:uiPriority w:val="99"/>
    <w:rsid w:val="00524CC8"/>
    <w:rPr>
      <w:rFonts w:asciiTheme="minorHAnsi" w:eastAsiaTheme="minorHAnsi" w:hAnsiTheme="minorHAnsi" w:cstheme="minorBidi"/>
      <w:b/>
      <w:bCs/>
      <w:color w:val="262626" w:themeColor="text1" w:themeTint="D9"/>
      <w:sz w:val="24"/>
      <w:szCs w:val="24"/>
    </w:rPr>
  </w:style>
  <w:style w:type="paragraph" w:customStyle="1" w:styleId="ColorfulList-Accent11">
    <w:name w:val="Colorful List - Accent 11"/>
    <w:basedOn w:val="Normal"/>
    <w:uiPriority w:val="34"/>
    <w:qFormat/>
    <w:rsid w:val="00524CC8"/>
    <w:pPr>
      <w:spacing w:after="200" w:line="276" w:lineRule="auto"/>
      <w:ind w:left="720"/>
      <w:contextualSpacing/>
    </w:pPr>
    <w:rPr>
      <w:rFonts w:ascii="Calibri" w:eastAsia="Times New Roman" w:hAnsi="Calibri"/>
    </w:rPr>
  </w:style>
  <w:style w:type="character" w:styleId="Emphasis">
    <w:name w:val="Emphasis"/>
    <w:uiPriority w:val="20"/>
    <w:qFormat/>
    <w:rsid w:val="00524CC8"/>
    <w:rPr>
      <w:i/>
      <w:iCs/>
    </w:rPr>
  </w:style>
  <w:style w:type="paragraph" w:styleId="NormalWeb">
    <w:name w:val="Normal (Web)"/>
    <w:basedOn w:val="Normal"/>
    <w:uiPriority w:val="99"/>
    <w:unhideWhenUsed/>
    <w:rsid w:val="00524CC8"/>
    <w:pPr>
      <w:spacing w:before="100" w:beforeAutospacing="1" w:after="100" w:afterAutospacing="1"/>
    </w:pPr>
    <w:rPr>
      <w:rFonts w:eastAsia="Calibri"/>
    </w:rPr>
  </w:style>
  <w:style w:type="paragraph" w:styleId="BalloonText">
    <w:name w:val="Balloon Text"/>
    <w:basedOn w:val="Normal"/>
    <w:link w:val="BalloonTextChar"/>
    <w:rsid w:val="00524CC8"/>
    <w:rPr>
      <w:rFonts w:ascii="Tahoma" w:hAnsi="Tahoma" w:cs="Tahoma"/>
      <w:sz w:val="16"/>
      <w:szCs w:val="16"/>
    </w:rPr>
  </w:style>
  <w:style w:type="character" w:customStyle="1" w:styleId="BalloonTextChar">
    <w:name w:val="Balloon Text Char"/>
    <w:link w:val="BalloonText"/>
    <w:rsid w:val="00524CC8"/>
    <w:rPr>
      <w:rFonts w:ascii="Tahoma" w:eastAsia="Trebuchet MS" w:hAnsi="Tahoma" w:cs="Tahoma"/>
      <w:color w:val="000000"/>
      <w:sz w:val="16"/>
      <w:szCs w:val="16"/>
    </w:rPr>
  </w:style>
  <w:style w:type="character" w:styleId="CommentReference">
    <w:name w:val="annotation reference"/>
    <w:rsid w:val="00524CC8"/>
    <w:rPr>
      <w:sz w:val="18"/>
      <w:szCs w:val="18"/>
    </w:rPr>
  </w:style>
  <w:style w:type="paragraph" w:styleId="CommentText">
    <w:name w:val="annotation text"/>
    <w:basedOn w:val="Normal"/>
    <w:link w:val="CommentTextChar"/>
    <w:rsid w:val="00524CC8"/>
  </w:style>
  <w:style w:type="character" w:customStyle="1" w:styleId="CommentTextChar">
    <w:name w:val="Comment Text Char"/>
    <w:link w:val="CommentText"/>
    <w:rsid w:val="00524CC8"/>
    <w:rPr>
      <w:rFonts w:asciiTheme="minorHAnsi" w:eastAsiaTheme="minorHAnsi" w:hAnsiTheme="minorHAnsi" w:cstheme="minorBidi"/>
      <w:sz w:val="24"/>
      <w:szCs w:val="24"/>
    </w:rPr>
  </w:style>
  <w:style w:type="paragraph" w:styleId="CommentSubject">
    <w:name w:val="annotation subject"/>
    <w:basedOn w:val="CommentText"/>
    <w:next w:val="CommentText"/>
    <w:link w:val="CommentSubjectChar"/>
    <w:rsid w:val="00524CC8"/>
    <w:rPr>
      <w:b/>
      <w:bCs/>
      <w:szCs w:val="20"/>
    </w:rPr>
  </w:style>
  <w:style w:type="character" w:customStyle="1" w:styleId="CommentSubjectChar">
    <w:name w:val="Comment Subject Char"/>
    <w:link w:val="CommentSubject"/>
    <w:rsid w:val="00524CC8"/>
    <w:rPr>
      <w:rFonts w:ascii="Arial Narrow" w:eastAsia="Trebuchet MS" w:hAnsi="Arial Narrow"/>
      <w:b/>
      <w:bCs/>
      <w:color w:val="000000"/>
    </w:rPr>
  </w:style>
  <w:style w:type="character" w:customStyle="1" w:styleId="Heading1Char">
    <w:name w:val="Heading 1 Char"/>
    <w:basedOn w:val="DefaultParagraphFont"/>
    <w:link w:val="Heading1"/>
    <w:uiPriority w:val="3"/>
    <w:rsid w:val="00524CC8"/>
    <w:rPr>
      <w:rFonts w:asciiTheme="minorHAnsi" w:eastAsiaTheme="majorEastAsia" w:hAnsiTheme="minorHAnsi" w:cstheme="majorBidi"/>
      <w:b/>
      <w:bCs/>
      <w:sz w:val="24"/>
      <w:szCs w:val="24"/>
      <w:u w:val="single"/>
    </w:rPr>
  </w:style>
  <w:style w:type="character" w:customStyle="1" w:styleId="HeaderChar">
    <w:name w:val="Header Char"/>
    <w:basedOn w:val="DefaultParagraphFont"/>
    <w:link w:val="Header"/>
    <w:uiPriority w:val="99"/>
    <w:rsid w:val="00524CC8"/>
    <w:rPr>
      <w:rFonts w:asciiTheme="minorHAnsi" w:eastAsiaTheme="minorHAnsi" w:hAnsiTheme="minorHAnsi" w:cstheme="minorBidi"/>
      <w:sz w:val="24"/>
      <w:szCs w:val="24"/>
    </w:rPr>
  </w:style>
  <w:style w:type="character" w:customStyle="1" w:styleId="FootnoteTextChar">
    <w:name w:val="Footnote Text Char"/>
    <w:basedOn w:val="DefaultParagraphFont"/>
    <w:link w:val="FootnoteText"/>
    <w:rsid w:val="00524CC8"/>
    <w:rPr>
      <w:rFonts w:ascii="Arial Narrow" w:eastAsia="Trebuchet MS" w:hAnsi="Arial Narrow"/>
      <w:color w:val="000000"/>
    </w:rPr>
  </w:style>
  <w:style w:type="paragraph" w:styleId="ListParagraph">
    <w:name w:val="List Paragraph"/>
    <w:basedOn w:val="Normal"/>
    <w:uiPriority w:val="34"/>
    <w:unhideWhenUsed/>
    <w:qFormat/>
    <w:rsid w:val="00524CC8"/>
    <w:pPr>
      <w:ind w:left="720"/>
      <w:contextualSpacing/>
    </w:pPr>
  </w:style>
  <w:style w:type="character" w:styleId="Strong">
    <w:name w:val="Strong"/>
    <w:basedOn w:val="DefaultParagraphFont"/>
    <w:uiPriority w:val="15"/>
    <w:qFormat/>
    <w:rsid w:val="00524CC8"/>
    <w:rPr>
      <w:b/>
      <w:bCs/>
      <w:color w:val="262626" w:themeColor="text1" w:themeTint="D9"/>
    </w:rPr>
  </w:style>
  <w:style w:type="paragraph" w:styleId="Title">
    <w:name w:val="Title"/>
    <w:basedOn w:val="Normal"/>
    <w:next w:val="Normal"/>
    <w:link w:val="TitleChar"/>
    <w:uiPriority w:val="2"/>
    <w:qFormat/>
    <w:rsid w:val="00524CC8"/>
    <w:pPr>
      <w:spacing w:after="80"/>
      <w:contextualSpacing/>
      <w:jc w:val="center"/>
    </w:pPr>
    <w:rPr>
      <w:rFonts w:eastAsiaTheme="majorEastAsia" w:cstheme="majorBidi"/>
      <w:b/>
      <w:bCs/>
      <w:kern w:val="28"/>
      <w:sz w:val="32"/>
    </w:rPr>
  </w:style>
  <w:style w:type="character" w:customStyle="1" w:styleId="TitleChar">
    <w:name w:val="Title Char"/>
    <w:basedOn w:val="DefaultParagraphFont"/>
    <w:link w:val="Title"/>
    <w:uiPriority w:val="2"/>
    <w:rsid w:val="00524CC8"/>
    <w:rPr>
      <w:rFonts w:ascii="Arial Narrow" w:eastAsiaTheme="majorEastAsia" w:hAnsi="Arial Narrow" w:cstheme="majorBidi"/>
      <w:b/>
      <w:bCs/>
      <w:color w:val="000000"/>
      <w:kern w:val="28"/>
      <w:sz w:val="32"/>
    </w:rPr>
  </w:style>
  <w:style w:type="character" w:customStyle="1" w:styleId="Heading2Char">
    <w:name w:val="Heading 2 Char"/>
    <w:basedOn w:val="DefaultParagraphFont"/>
    <w:link w:val="Heading2"/>
    <w:uiPriority w:val="4"/>
    <w:rsid w:val="00524CC8"/>
    <w:rPr>
      <w:rFonts w:ascii="Arial Narrow" w:eastAsia="Trebuchet MS" w:hAnsi="Arial Narrow"/>
      <w:b/>
      <w:bCs/>
      <w:noProof/>
      <w:color w:val="000000"/>
      <w:shd w:val="clear" w:color="auto" w:fill="E6E6E6"/>
    </w:rPr>
  </w:style>
  <w:style w:type="character" w:customStyle="1" w:styleId="Heading4Char">
    <w:name w:val="Heading 4 Char"/>
    <w:basedOn w:val="DefaultParagraphFont"/>
    <w:link w:val="Heading4"/>
    <w:uiPriority w:val="9"/>
    <w:rsid w:val="00524CC8"/>
    <w:rPr>
      <w:rFonts w:asciiTheme="majorBidi" w:eastAsiaTheme="majorEastAsia" w:hAnsiTheme="majorBidi" w:cstheme="majorBidi"/>
      <w:i/>
      <w:iCs/>
      <w:color w:val="000000" w:themeColor="text1"/>
      <w:sz w:val="24"/>
      <w:szCs w:val="24"/>
    </w:rPr>
  </w:style>
  <w:style w:type="character" w:customStyle="1" w:styleId="Heading5Char">
    <w:name w:val="Heading 5 Char"/>
    <w:basedOn w:val="DefaultParagraphFont"/>
    <w:link w:val="Heading5"/>
    <w:uiPriority w:val="9"/>
    <w:rsid w:val="00524CC8"/>
    <w:rPr>
      <w:rFonts w:asciiTheme="majorHAnsi" w:eastAsiaTheme="majorEastAsia" w:hAnsiTheme="majorHAnsi" w:cstheme="majorBidi"/>
      <w:b/>
      <w:color w:val="4F81BD" w:themeColor="accent1"/>
      <w:sz w:val="24"/>
      <w:szCs w:val="24"/>
    </w:rPr>
  </w:style>
  <w:style w:type="character" w:customStyle="1" w:styleId="Heading6Char">
    <w:name w:val="Heading 6 Char"/>
    <w:basedOn w:val="DefaultParagraphFont"/>
    <w:link w:val="Heading6"/>
    <w:uiPriority w:val="9"/>
    <w:semiHidden/>
    <w:rsid w:val="00524CC8"/>
    <w:rPr>
      <w:rFonts w:asciiTheme="majorHAnsi" w:eastAsiaTheme="majorEastAsia" w:hAnsiTheme="majorHAnsi" w:cstheme="majorBidi"/>
      <w:color w:val="4F81BD" w:themeColor="accent1"/>
      <w:sz w:val="24"/>
      <w:szCs w:val="24"/>
    </w:rPr>
  </w:style>
  <w:style w:type="character" w:customStyle="1" w:styleId="Heading7Char">
    <w:name w:val="Heading 7 Char"/>
    <w:basedOn w:val="DefaultParagraphFont"/>
    <w:link w:val="Heading7"/>
    <w:uiPriority w:val="9"/>
    <w:semiHidden/>
    <w:rsid w:val="00524CC8"/>
    <w:rPr>
      <w:rFonts w:asciiTheme="majorHAnsi" w:eastAsiaTheme="majorEastAsia" w:hAnsiTheme="majorHAnsi" w:cstheme="majorBidi"/>
      <w:i/>
      <w:iCs/>
      <w:color w:val="4F81BD" w:themeColor="accent1"/>
      <w:sz w:val="24"/>
      <w:szCs w:val="24"/>
    </w:rPr>
  </w:style>
  <w:style w:type="character" w:customStyle="1" w:styleId="Heading8Char">
    <w:name w:val="Heading 8 Char"/>
    <w:basedOn w:val="DefaultParagraphFont"/>
    <w:link w:val="Heading8"/>
    <w:uiPriority w:val="9"/>
    <w:semiHidden/>
    <w:rsid w:val="00524CC8"/>
    <w:rPr>
      <w:rFonts w:asciiTheme="majorHAnsi" w:eastAsiaTheme="majorEastAsia" w:hAnsiTheme="majorHAnsi" w:cstheme="majorBidi"/>
      <w:color w:val="272727" w:themeColor="text1" w:themeTint="D8"/>
      <w:sz w:val="24"/>
      <w:szCs w:val="21"/>
    </w:rPr>
  </w:style>
  <w:style w:type="character" w:customStyle="1" w:styleId="Heading9Char">
    <w:name w:val="Heading 9 Char"/>
    <w:basedOn w:val="DefaultParagraphFont"/>
    <w:link w:val="Heading9"/>
    <w:uiPriority w:val="9"/>
    <w:semiHidden/>
    <w:rsid w:val="00524CC8"/>
    <w:rPr>
      <w:rFonts w:asciiTheme="majorHAnsi" w:eastAsiaTheme="majorEastAsia" w:hAnsiTheme="majorHAnsi" w:cstheme="majorBidi"/>
      <w:i/>
      <w:iCs/>
      <w:color w:val="272727" w:themeColor="text1" w:themeTint="D8"/>
      <w:sz w:val="24"/>
      <w:szCs w:val="21"/>
    </w:rPr>
  </w:style>
  <w:style w:type="table" w:styleId="TableGrid">
    <w:name w:val="Table Grid"/>
    <w:basedOn w:val="TableNormal"/>
    <w:uiPriority w:val="39"/>
    <w:rsid w:val="00524CC8"/>
    <w:rPr>
      <w:rFonts w:eastAsiaTheme="minorHAnsi"/>
      <w:lang w:eastAsia="ja-JP"/>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Light">
    <w:name w:val="Grid Table Light"/>
    <w:basedOn w:val="TableNormal"/>
    <w:uiPriority w:val="40"/>
    <w:rsid w:val="00524CC8"/>
    <w:rPr>
      <w:rFonts w:eastAsiaTheme="minorHAnsi"/>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i w:val="0"/>
        <w:color w:val="4F81BD" w:themeColor="accent1"/>
      </w:rPr>
      <w:tblPr/>
      <w:tcPr>
        <w:tcBorders>
          <w:bottom w:val="nil"/>
        </w:tcBorders>
      </w:tcPr>
    </w:tblStylePr>
  </w:style>
  <w:style w:type="paragraph" w:styleId="ListBullet">
    <w:name w:val="List Bullet"/>
    <w:basedOn w:val="Normal"/>
    <w:uiPriority w:val="14"/>
    <w:unhideWhenUsed/>
    <w:qFormat/>
    <w:rsid w:val="00524CC8"/>
    <w:pPr>
      <w:numPr>
        <w:numId w:val="1"/>
      </w:numPr>
    </w:pPr>
  </w:style>
  <w:style w:type="paragraph" w:styleId="Subtitle">
    <w:name w:val="Subtitle"/>
    <w:basedOn w:val="Heading2"/>
    <w:next w:val="Normal"/>
    <w:link w:val="SubtitleChar"/>
    <w:uiPriority w:val="2"/>
    <w:qFormat/>
    <w:rsid w:val="00524CC8"/>
    <w:pPr>
      <w:spacing w:before="120"/>
      <w:jc w:val="center"/>
    </w:pPr>
    <w:rPr>
      <w:rFonts w:asciiTheme="majorBidi" w:hAnsiTheme="majorBidi" w:cstheme="majorBidi"/>
      <w:sz w:val="28"/>
      <w:szCs w:val="28"/>
    </w:rPr>
  </w:style>
  <w:style w:type="character" w:customStyle="1" w:styleId="SubtitleChar">
    <w:name w:val="Subtitle Char"/>
    <w:basedOn w:val="DefaultParagraphFont"/>
    <w:link w:val="Subtitle"/>
    <w:uiPriority w:val="2"/>
    <w:rsid w:val="00524CC8"/>
    <w:rPr>
      <w:rFonts w:asciiTheme="majorBidi" w:eastAsia="Trebuchet MS" w:hAnsiTheme="majorBidi" w:cstheme="majorBidi"/>
      <w:b/>
      <w:bCs/>
      <w:noProof/>
      <w:color w:val="000000"/>
      <w:sz w:val="28"/>
      <w:szCs w:val="28"/>
      <w:shd w:val="clear" w:color="auto" w:fill="E6E6E6"/>
    </w:rPr>
  </w:style>
  <w:style w:type="table" w:styleId="PlainTable4">
    <w:name w:val="Plain Table 4"/>
    <w:basedOn w:val="TableNormal"/>
    <w:uiPriority w:val="44"/>
    <w:rsid w:val="00524CC8"/>
    <w:rPr>
      <w:rFonts w:eastAsiaTheme="minorHAnsi"/>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customStyle="1" w:styleId="SyllabusTable-NoBorders">
    <w:name w:val="Syllabus Table - No Borders"/>
    <w:basedOn w:val="TableNormal"/>
    <w:uiPriority w:val="99"/>
    <w:rsid w:val="00524CC8"/>
    <w:rPr>
      <w:rFonts w:eastAsiaTheme="minorHAnsi"/>
      <w:lang w:eastAsia="ja-JP"/>
    </w:rPr>
    <w:tblPr>
      <w:tblCellMar>
        <w:left w:w="0" w:type="dxa"/>
        <w:right w:w="115" w:type="dxa"/>
      </w:tblCellMar>
    </w:tblPr>
    <w:tblStylePr w:type="firstRow">
      <w:pPr>
        <w:wordWrap/>
        <w:spacing w:afterLines="0" w:after="80" w:afterAutospacing="0"/>
      </w:pPr>
      <w:rPr>
        <w:rFonts w:asciiTheme="majorHAnsi" w:hAnsiTheme="majorHAnsi"/>
        <w:b/>
        <w:color w:val="4F81BD" w:themeColor="accent1"/>
        <w:sz w:val="20"/>
      </w:rPr>
      <w:tblPr/>
      <w:trPr>
        <w:tblHeader/>
      </w:trPr>
    </w:tblStylePr>
  </w:style>
  <w:style w:type="table" w:customStyle="1" w:styleId="SyllabusTable-withBorders">
    <w:name w:val="Syllabus Table - with Borders"/>
    <w:basedOn w:val="TableNormal"/>
    <w:uiPriority w:val="99"/>
    <w:rsid w:val="00524CC8"/>
    <w:pPr>
      <w:spacing w:before="80" w:after="80"/>
    </w:pPr>
    <w:rPr>
      <w:rFonts w:eastAsiaTheme="minorHAnsi"/>
      <w:lang w:eastAsia="ja-JP"/>
    </w:rPr>
    <w:tblPr>
      <w:tblBorders>
        <w:bottom w:val="single" w:sz="4" w:space="0" w:color="4F81BD" w:themeColor="accent1"/>
        <w:insideH w:val="single" w:sz="4" w:space="0" w:color="BFBFBF" w:themeColor="background1" w:themeShade="BF"/>
      </w:tblBorders>
      <w:tblCellMar>
        <w:left w:w="0" w:type="dxa"/>
        <w:right w:w="115" w:type="dxa"/>
      </w:tblCellMar>
    </w:tblPr>
    <w:tblStylePr w:type="firstRow">
      <w:pPr>
        <w:wordWrap/>
        <w:spacing w:beforeLines="0" w:before="0" w:beforeAutospacing="0" w:afterLines="0" w:after="80" w:afterAutospacing="0"/>
      </w:pPr>
      <w:rPr>
        <w:rFonts w:asciiTheme="majorHAnsi" w:hAnsiTheme="majorHAnsi"/>
        <w:b/>
        <w:color w:val="4F81BD" w:themeColor="accent1"/>
        <w:sz w:val="20"/>
      </w:rPr>
      <w:tblPr/>
      <w:trPr>
        <w:tblHeader/>
      </w:trPr>
      <w:tcPr>
        <w:tcBorders>
          <w:top w:val="nil"/>
          <w:left w:val="nil"/>
          <w:bottom w:val="single" w:sz="4" w:space="0" w:color="4F81BD" w:themeColor="accent1"/>
          <w:right w:val="nil"/>
          <w:insideH w:val="nil"/>
          <w:insideV w:val="nil"/>
          <w:tl2br w:val="nil"/>
          <w:tr2bl w:val="nil"/>
        </w:tcBorders>
      </w:tcPr>
    </w:tblStylePr>
    <w:tblStylePr w:type="firstCol">
      <w:rPr>
        <w:b/>
        <w:color w:val="262626" w:themeColor="text1" w:themeTint="D9"/>
      </w:rPr>
    </w:tblStylePr>
  </w:style>
  <w:style w:type="paragraph" w:styleId="NoSpacing">
    <w:name w:val="No Spacing"/>
    <w:uiPriority w:val="36"/>
    <w:qFormat/>
    <w:rsid w:val="00524CC8"/>
    <w:rPr>
      <w:rFonts w:eastAsiaTheme="minorHAnsi"/>
    </w:rPr>
  </w:style>
  <w:style w:type="paragraph" w:styleId="Caption">
    <w:name w:val="caption"/>
    <w:basedOn w:val="Normal"/>
    <w:next w:val="Normal"/>
    <w:uiPriority w:val="35"/>
    <w:unhideWhenUsed/>
    <w:qFormat/>
    <w:rsid w:val="00524CC8"/>
    <w:pPr>
      <w:spacing w:after="200"/>
    </w:pPr>
    <w:rPr>
      <w:i/>
      <w:iCs/>
      <w:sz w:val="18"/>
      <w:szCs w:val="18"/>
    </w:rPr>
  </w:style>
  <w:style w:type="character" w:styleId="BookTitle">
    <w:name w:val="Book Title"/>
    <w:basedOn w:val="DefaultParagraphFont"/>
    <w:uiPriority w:val="33"/>
    <w:unhideWhenUsed/>
    <w:qFormat/>
    <w:rsid w:val="00524CC8"/>
    <w:rPr>
      <w:b/>
      <w:bCs/>
      <w:i/>
      <w:iCs/>
      <w:spacing w:val="0"/>
    </w:rPr>
  </w:style>
  <w:style w:type="character" w:styleId="IntenseReference">
    <w:name w:val="Intense Reference"/>
    <w:basedOn w:val="DefaultParagraphFont"/>
    <w:uiPriority w:val="32"/>
    <w:unhideWhenUsed/>
    <w:qFormat/>
    <w:rsid w:val="00524CC8"/>
    <w:rPr>
      <w:b/>
      <w:bCs/>
      <w:caps w:val="0"/>
      <w:smallCaps/>
      <w:color w:val="4F81BD" w:themeColor="accent1"/>
      <w:spacing w:val="0"/>
    </w:rPr>
  </w:style>
  <w:style w:type="paragraph" w:styleId="TOCHeading">
    <w:name w:val="TOC Heading"/>
    <w:basedOn w:val="Heading1"/>
    <w:next w:val="Normal"/>
    <w:uiPriority w:val="39"/>
    <w:semiHidden/>
    <w:unhideWhenUsed/>
    <w:qFormat/>
    <w:rsid w:val="00524CC8"/>
    <w:pPr>
      <w:spacing w:before="240" w:after="0"/>
      <w:outlineLvl w:val="9"/>
    </w:pPr>
    <w:rPr>
      <w:b w:val="0"/>
      <w:bCs w:val="0"/>
      <w:color w:val="4F81BD" w:themeColor="accent1"/>
      <w:sz w:val="32"/>
      <w:szCs w:val="32"/>
    </w:rPr>
  </w:style>
  <w:style w:type="paragraph" w:customStyle="1" w:styleId="paragraph">
    <w:name w:val="paragraph"/>
    <w:basedOn w:val="Normal"/>
    <w:rsid w:val="00524CC8"/>
    <w:pPr>
      <w:spacing w:before="100" w:beforeAutospacing="1" w:after="100" w:afterAutospacing="1"/>
    </w:pPr>
    <w:rPr>
      <w:rFonts w:eastAsia="Times New Roman"/>
    </w:rPr>
  </w:style>
  <w:style w:type="character" w:customStyle="1" w:styleId="normaltextrun">
    <w:name w:val="normaltextrun"/>
    <w:basedOn w:val="DefaultParagraphFont"/>
    <w:rsid w:val="00524CC8"/>
  </w:style>
  <w:style w:type="character" w:customStyle="1" w:styleId="eop">
    <w:name w:val="eop"/>
    <w:basedOn w:val="DefaultParagraphFont"/>
    <w:rsid w:val="00524CC8"/>
  </w:style>
  <w:style w:type="character" w:customStyle="1" w:styleId="apple-converted-space">
    <w:name w:val="apple-converted-space"/>
    <w:basedOn w:val="DefaultParagraphFont"/>
    <w:rsid w:val="00524CC8"/>
  </w:style>
  <w:style w:type="paragraph" w:styleId="List">
    <w:name w:val="List"/>
    <w:basedOn w:val="Normal"/>
    <w:uiPriority w:val="99"/>
    <w:unhideWhenUsed/>
    <w:rsid w:val="00524CC8"/>
    <w:pPr>
      <w:ind w:left="360" w:hanging="360"/>
      <w:contextualSpacing/>
    </w:pPr>
  </w:style>
  <w:style w:type="character" w:customStyle="1" w:styleId="UnresolvedMention1">
    <w:name w:val="Unresolved Mention1"/>
    <w:basedOn w:val="DefaultParagraphFont"/>
    <w:uiPriority w:val="99"/>
    <w:semiHidden/>
    <w:unhideWhenUsed/>
    <w:rsid w:val="00524CC8"/>
    <w:rPr>
      <w:color w:val="605E5C"/>
      <w:shd w:val="clear" w:color="auto" w:fill="E1DFDD"/>
    </w:rPr>
  </w:style>
  <w:style w:type="paragraph" w:styleId="List2">
    <w:name w:val="List 2"/>
    <w:basedOn w:val="Normal"/>
    <w:uiPriority w:val="99"/>
    <w:unhideWhenUsed/>
    <w:rsid w:val="00524CC8"/>
    <w:pPr>
      <w:ind w:left="720" w:hanging="360"/>
      <w:contextualSpacing/>
    </w:pPr>
  </w:style>
  <w:style w:type="paragraph" w:customStyle="1" w:styleId="Normal1">
    <w:name w:val="Normal1"/>
    <w:rsid w:val="00524CC8"/>
    <w:rPr>
      <w:rFonts w:ascii="Times New Roman" w:eastAsia="Times New Roman" w:hAnsi="Times New Roman"/>
      <w:color w:val="000000"/>
      <w:sz w:val="24"/>
      <w:szCs w:val="22"/>
    </w:rPr>
  </w:style>
  <w:style w:type="paragraph" w:customStyle="1" w:styleId="Normal12ptBlack">
    <w:name w:val="Normal + 12 pt (Black)"/>
    <w:basedOn w:val="Normal"/>
    <w:link w:val="Normal12ptBlackChar"/>
    <w:rsid w:val="00524CC8"/>
    <w:rPr>
      <w:rFonts w:eastAsia="Times New Roman"/>
      <w:lang w:val="en-NZ" w:eastAsia="en-NZ"/>
    </w:rPr>
  </w:style>
  <w:style w:type="character" w:customStyle="1" w:styleId="Normal12ptBlackChar">
    <w:name w:val="Normal + 12 pt (Black) Char"/>
    <w:link w:val="Normal12ptBlack"/>
    <w:rsid w:val="00524CC8"/>
    <w:rPr>
      <w:rFonts w:asciiTheme="minorHAnsi" w:eastAsia="Times New Roman" w:hAnsiTheme="minorHAnsi" w:cstheme="minorBidi"/>
      <w:sz w:val="24"/>
      <w:szCs w:val="24"/>
      <w:lang w:val="en-NZ" w:eastAsia="en-NZ"/>
    </w:rPr>
  </w:style>
  <w:style w:type="paragraph" w:styleId="BodyText">
    <w:name w:val="Body Text"/>
    <w:basedOn w:val="Normal"/>
    <w:link w:val="BodyTextChar"/>
    <w:rsid w:val="00524CC8"/>
    <w:rPr>
      <w:rFonts w:ascii="Times" w:eastAsia="Times" w:hAnsi="Times"/>
    </w:rPr>
  </w:style>
  <w:style w:type="character" w:customStyle="1" w:styleId="BodyTextChar">
    <w:name w:val="Body Text Char"/>
    <w:basedOn w:val="DefaultParagraphFont"/>
    <w:link w:val="BodyText"/>
    <w:rsid w:val="00524CC8"/>
    <w:rPr>
      <w:rFonts w:cstheme="minorBidi"/>
      <w:sz w:val="24"/>
      <w:szCs w:val="24"/>
    </w:rPr>
  </w:style>
  <w:style w:type="character" w:customStyle="1" w:styleId="None">
    <w:name w:val="None"/>
    <w:rsid w:val="00524CC8"/>
  </w:style>
  <w:style w:type="paragraph" w:customStyle="1" w:styleId="BodyB">
    <w:name w:val="Body B"/>
    <w:rsid w:val="00524CC8"/>
    <w:pPr>
      <w:pBdr>
        <w:top w:val="nil"/>
        <w:left w:val="nil"/>
        <w:bottom w:val="nil"/>
        <w:right w:val="nil"/>
        <w:between w:val="nil"/>
        <w:bar w:val="nil"/>
      </w:pBdr>
      <w:spacing w:after="200" w:line="276" w:lineRule="auto"/>
    </w:pPr>
    <w:rPr>
      <w:rFonts w:ascii="Calibri" w:eastAsia="Calibri" w:hAnsi="Calibri" w:cs="Calibri"/>
      <w:color w:val="000000"/>
      <w:sz w:val="22"/>
      <w:szCs w:val="22"/>
      <w:u w:color="000000"/>
      <w:bdr w:val="nil"/>
    </w:rPr>
  </w:style>
  <w:style w:type="paragraph" w:customStyle="1" w:styleId="BodyA">
    <w:name w:val="Body A"/>
    <w:rsid w:val="00524CC8"/>
    <w:pPr>
      <w:pBdr>
        <w:top w:val="nil"/>
        <w:left w:val="nil"/>
        <w:bottom w:val="nil"/>
        <w:right w:val="nil"/>
        <w:between w:val="nil"/>
        <w:bar w:val="nil"/>
      </w:pBdr>
    </w:pPr>
    <w:rPr>
      <w:rFonts w:ascii="Times New Roman" w:eastAsia="Times New Roman" w:hAnsi="Times New Roman"/>
      <w:color w:val="000000"/>
      <w:u w:color="000000"/>
      <w:bdr w:val="nil"/>
    </w:rPr>
  </w:style>
  <w:style w:type="paragraph" w:customStyle="1" w:styleId="TableParagraph">
    <w:name w:val="Table Paragraph"/>
    <w:basedOn w:val="Normal"/>
    <w:uiPriority w:val="1"/>
    <w:qFormat/>
    <w:rsid w:val="00524CC8"/>
    <w:pPr>
      <w:widowControl w:val="0"/>
      <w:autoSpaceDE w:val="0"/>
      <w:autoSpaceDN w:val="0"/>
    </w:pPr>
    <w:rPr>
      <w:rFonts w:eastAsia="Arial" w:cs="Arial"/>
    </w:rPr>
  </w:style>
  <w:style w:type="character" w:customStyle="1" w:styleId="contributornametrigger">
    <w:name w:val="contributornametrigger"/>
    <w:basedOn w:val="DefaultParagraphFont"/>
    <w:uiPriority w:val="99"/>
    <w:rsid w:val="00524CC8"/>
  </w:style>
  <w:style w:type="character" w:customStyle="1" w:styleId="Title1">
    <w:name w:val="Title1"/>
    <w:basedOn w:val="DefaultParagraphFont"/>
    <w:rsid w:val="00524CC8"/>
  </w:style>
  <w:style w:type="character" w:customStyle="1" w:styleId="medium-normal1">
    <w:name w:val="medium-normal1"/>
    <w:rsid w:val="00524CC8"/>
    <w:rPr>
      <w:rFonts w:ascii="Arial" w:hAnsi="Arial" w:cs="Arial" w:hint="default"/>
      <w:b w:val="0"/>
      <w:bCs w:val="0"/>
      <w:i w:val="0"/>
      <w:iCs w:val="0"/>
      <w:sz w:val="20"/>
      <w:szCs w:val="20"/>
    </w:rPr>
  </w:style>
  <w:style w:type="character" w:styleId="UnresolvedMention">
    <w:name w:val="Unresolved Mention"/>
    <w:basedOn w:val="DefaultParagraphFont"/>
    <w:uiPriority w:val="99"/>
    <w:semiHidden/>
    <w:unhideWhenUsed/>
    <w:rsid w:val="00524CC8"/>
    <w:rPr>
      <w:color w:val="605E5C"/>
      <w:shd w:val="clear" w:color="auto" w:fill="E1DFDD"/>
    </w:rPr>
  </w:style>
  <w:style w:type="paragraph" w:customStyle="1" w:styleId="entry-meta">
    <w:name w:val="entry-meta"/>
    <w:basedOn w:val="Normal"/>
    <w:rsid w:val="00524CC8"/>
    <w:pPr>
      <w:spacing w:before="100" w:beforeAutospacing="1" w:after="100" w:afterAutospacing="1"/>
    </w:pPr>
    <w:rPr>
      <w:rFonts w:eastAsia="Times New Roman"/>
    </w:rPr>
  </w:style>
  <w:style w:type="character" w:customStyle="1" w:styleId="entry-author">
    <w:name w:val="entry-author"/>
    <w:basedOn w:val="DefaultParagraphFont"/>
    <w:rsid w:val="00524CC8"/>
  </w:style>
  <w:style w:type="character" w:customStyle="1" w:styleId="entry-author-name">
    <w:name w:val="entry-author-name"/>
    <w:basedOn w:val="DefaultParagraphFont"/>
    <w:rsid w:val="00524CC8"/>
  </w:style>
  <w:style w:type="paragraph" w:styleId="Bibliography">
    <w:name w:val="Bibliography"/>
    <w:basedOn w:val="Normal"/>
    <w:next w:val="Normal"/>
    <w:unhideWhenUsed/>
    <w:qFormat/>
    <w:rsid w:val="00524CC8"/>
    <w:pPr>
      <w:ind w:left="360" w:hanging="360"/>
    </w:pPr>
  </w:style>
  <w:style w:type="paragraph" w:styleId="Revision">
    <w:name w:val="Revision"/>
    <w:hidden/>
    <w:semiHidden/>
    <w:rsid w:val="00204866"/>
    <w:rPr>
      <w:rFonts w:ascii="Arial Narrow" w:eastAsia="Trebuchet MS" w:hAnsi="Arial Narrow"/>
      <w:color w:val="000000"/>
    </w:rPr>
  </w:style>
  <w:style w:type="character" w:customStyle="1" w:styleId="Hyperlink6">
    <w:name w:val="Hyperlink.6"/>
    <w:basedOn w:val="None"/>
    <w:rsid w:val="001D368C"/>
    <w:rPr>
      <w:color w:val="000000"/>
      <w:u w:val="single" w:color="000000"/>
    </w:rPr>
  </w:style>
  <w:style w:type="paragraph" w:customStyle="1" w:styleId="Definition">
    <w:name w:val="Definition"/>
    <w:basedOn w:val="Normal"/>
    <w:qFormat/>
    <w:rsid w:val="00C712A0"/>
    <w:pPr>
      <w:tabs>
        <w:tab w:val="left" w:pos="1440"/>
      </w:tabs>
      <w:ind w:left="1440" w:hanging="1440"/>
    </w:pPr>
    <w:rPr>
      <w:rFonts w:ascii="SBLGreek" w:hAnsi="SBLGreek" w:cs="SBLGreek"/>
      <w:lang w:bidi="he-IL"/>
    </w:rPr>
  </w:style>
  <w:style w:type="numbering" w:customStyle="1" w:styleId="Checklist">
    <w:name w:val="Checklist"/>
    <w:basedOn w:val="NoList"/>
    <w:uiPriority w:val="99"/>
    <w:rsid w:val="00C712A0"/>
    <w:pPr>
      <w:numPr>
        <w:numId w:val="13"/>
      </w:numPr>
    </w:pPr>
  </w:style>
  <w:style w:type="paragraph" w:customStyle="1" w:styleId="ChapterTitle">
    <w:name w:val="Chapter Title"/>
    <w:basedOn w:val="Heading1"/>
    <w:next w:val="Normal"/>
    <w:qFormat/>
    <w:rsid w:val="00C712A0"/>
    <w:rPr>
      <w:sz w:val="32"/>
    </w:rPr>
  </w:style>
  <w:style w:type="paragraph" w:styleId="ListNumber">
    <w:name w:val="List Number"/>
    <w:basedOn w:val="BodyText"/>
    <w:uiPriority w:val="99"/>
    <w:unhideWhenUsed/>
    <w:rsid w:val="00C712A0"/>
    <w:pPr>
      <w:tabs>
        <w:tab w:val="num" w:pos="360"/>
      </w:tabs>
      <w:ind w:left="360" w:hanging="360"/>
    </w:pPr>
    <w:rPr>
      <w:rFonts w:ascii="Times New Roman" w:eastAsia="Times New Roman" w:hAnsi="Times New Roman"/>
    </w:rPr>
  </w:style>
  <w:style w:type="paragraph" w:styleId="ListNumber2">
    <w:name w:val="List Number 2"/>
    <w:basedOn w:val="BodyText"/>
    <w:uiPriority w:val="99"/>
    <w:unhideWhenUsed/>
    <w:rsid w:val="00C712A0"/>
    <w:pPr>
      <w:tabs>
        <w:tab w:val="num" w:pos="720"/>
      </w:tabs>
      <w:ind w:left="720" w:hanging="360"/>
    </w:pPr>
    <w:rPr>
      <w:rFonts w:ascii="Times New Roman" w:eastAsia="Times New Roman" w:hAnsi="Times New Roman"/>
    </w:rPr>
  </w:style>
  <w:style w:type="paragraph" w:styleId="ListNumber3">
    <w:name w:val="List Number 3"/>
    <w:basedOn w:val="BodyText"/>
    <w:uiPriority w:val="99"/>
    <w:unhideWhenUsed/>
    <w:rsid w:val="00C712A0"/>
    <w:pPr>
      <w:tabs>
        <w:tab w:val="num" w:pos="1080"/>
      </w:tabs>
      <w:ind w:left="1080" w:hanging="360"/>
    </w:pPr>
    <w:rPr>
      <w:rFonts w:ascii="Times New Roman" w:eastAsia="Times New Roman" w:hAnsi="Times New Roman"/>
    </w:rPr>
  </w:style>
  <w:style w:type="paragraph" w:styleId="List3">
    <w:name w:val="List 3"/>
    <w:basedOn w:val="Normal"/>
    <w:uiPriority w:val="99"/>
    <w:semiHidden/>
    <w:unhideWhenUsed/>
    <w:rsid w:val="00C712A0"/>
    <w:pPr>
      <w:ind w:left="1080" w:hanging="360"/>
      <w:contextualSpacing/>
    </w:pPr>
  </w:style>
  <w:style w:type="paragraph" w:styleId="ListNumber4">
    <w:name w:val="List Number 4"/>
    <w:basedOn w:val="BodyText"/>
    <w:uiPriority w:val="99"/>
    <w:unhideWhenUsed/>
    <w:rsid w:val="00C712A0"/>
    <w:pPr>
      <w:numPr>
        <w:numId w:val="14"/>
      </w:numPr>
    </w:pPr>
    <w:rPr>
      <w:rFonts w:ascii="Times New Roman" w:hAnsi="Times New Roman"/>
      <w:lang w:bidi="he-IL"/>
    </w:rPr>
  </w:style>
  <w:style w:type="paragraph" w:styleId="List4">
    <w:name w:val="List 4"/>
    <w:basedOn w:val="Normal"/>
    <w:uiPriority w:val="99"/>
    <w:unhideWhenUsed/>
    <w:rsid w:val="00C712A0"/>
    <w:pPr>
      <w:ind w:left="1440" w:hanging="360"/>
      <w:contextualSpacing/>
    </w:pPr>
  </w:style>
  <w:style w:type="paragraph" w:styleId="ListNumber5">
    <w:name w:val="List Number 5"/>
    <w:basedOn w:val="BodyText"/>
    <w:uiPriority w:val="99"/>
    <w:unhideWhenUsed/>
    <w:rsid w:val="00C712A0"/>
    <w:pPr>
      <w:tabs>
        <w:tab w:val="num" w:pos="1800"/>
      </w:tabs>
      <w:ind w:left="1800" w:hanging="360"/>
    </w:pPr>
    <w:rPr>
      <w:rFonts w:ascii="Times New Roman" w:hAnsi="Times New Roman"/>
    </w:rPr>
  </w:style>
  <w:style w:type="paragraph" w:styleId="List5">
    <w:name w:val="List 5"/>
    <w:basedOn w:val="Normal"/>
    <w:uiPriority w:val="99"/>
    <w:unhideWhenUsed/>
    <w:rsid w:val="00C712A0"/>
    <w:pPr>
      <w:ind w:left="1800" w:hanging="360"/>
      <w:contextualSpacing/>
    </w:pPr>
  </w:style>
  <w:style w:type="paragraph" w:styleId="ListBullet2">
    <w:name w:val="List Bullet 2"/>
    <w:basedOn w:val="List2"/>
    <w:uiPriority w:val="99"/>
    <w:semiHidden/>
    <w:unhideWhenUsed/>
    <w:rsid w:val="00C712A0"/>
    <w:pPr>
      <w:tabs>
        <w:tab w:val="num" w:pos="720"/>
      </w:tabs>
    </w:pPr>
  </w:style>
  <w:style w:type="paragraph" w:styleId="ListBullet3">
    <w:name w:val="List Bullet 3"/>
    <w:basedOn w:val="List3"/>
    <w:uiPriority w:val="99"/>
    <w:semiHidden/>
    <w:unhideWhenUsed/>
    <w:rsid w:val="00C712A0"/>
    <w:pPr>
      <w:tabs>
        <w:tab w:val="num" w:pos="1080"/>
      </w:tabs>
    </w:pPr>
  </w:style>
  <w:style w:type="paragraph" w:customStyle="1" w:styleId="HeadingColoredBox">
    <w:name w:val="Heading Colored Box"/>
    <w:basedOn w:val="Normal"/>
    <w:next w:val="Normal"/>
    <w:qFormat/>
    <w:rsid w:val="00524CC8"/>
    <w:pPr>
      <w:pBdr>
        <w:bottom w:val="single" w:sz="4" w:space="1" w:color="auto"/>
      </w:pBdr>
      <w:shd w:val="clear" w:color="auto" w:fill="365F91" w:themeFill="accent1" w:themeFillShade="BF"/>
      <w:spacing w:before="120"/>
      <w:jc w:val="center"/>
    </w:pPr>
    <w:rPr>
      <w:rFonts w:eastAsia="Times New Roman" w:cs="Arial"/>
      <w:b/>
      <w:color w:val="EEECE1" w:themeColor="background2"/>
    </w:rPr>
  </w:style>
  <w:style w:type="paragraph" w:customStyle="1" w:styleId="TableHeader">
    <w:name w:val="Table Header"/>
    <w:basedOn w:val="TableParagraph"/>
    <w:next w:val="TableParagraph"/>
    <w:qFormat/>
    <w:rsid w:val="00524CC8"/>
    <w:pPr>
      <w:shd w:val="clear" w:color="auto" w:fill="C2D69B" w:themeFill="accent3" w:themeFillTint="99"/>
      <w:jc w:val="center"/>
    </w:pPr>
    <w:rPr>
      <w:b/>
      <w:bCs/>
      <w:color w:val="000000" w:themeColor="text1"/>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1492783">
      <w:bodyDiv w:val="1"/>
      <w:marLeft w:val="0"/>
      <w:marRight w:val="0"/>
      <w:marTop w:val="0"/>
      <w:marBottom w:val="0"/>
      <w:divBdr>
        <w:top w:val="none" w:sz="0" w:space="0" w:color="auto"/>
        <w:left w:val="none" w:sz="0" w:space="0" w:color="auto"/>
        <w:bottom w:val="none" w:sz="0" w:space="0" w:color="auto"/>
        <w:right w:val="none" w:sz="0" w:space="0" w:color="auto"/>
      </w:divBdr>
    </w:div>
    <w:div w:id="194125606">
      <w:bodyDiv w:val="1"/>
      <w:marLeft w:val="0"/>
      <w:marRight w:val="0"/>
      <w:marTop w:val="0"/>
      <w:marBottom w:val="0"/>
      <w:divBdr>
        <w:top w:val="none" w:sz="0" w:space="0" w:color="auto"/>
        <w:left w:val="none" w:sz="0" w:space="0" w:color="auto"/>
        <w:bottom w:val="none" w:sz="0" w:space="0" w:color="auto"/>
        <w:right w:val="none" w:sz="0" w:space="0" w:color="auto"/>
      </w:divBdr>
      <w:divsChild>
        <w:div w:id="33233333">
          <w:blockQuote w:val="1"/>
          <w:marLeft w:val="720"/>
          <w:marRight w:val="720"/>
          <w:marTop w:val="100"/>
          <w:marBottom w:val="100"/>
          <w:divBdr>
            <w:top w:val="none" w:sz="0" w:space="0" w:color="auto"/>
            <w:left w:val="none" w:sz="0" w:space="0" w:color="auto"/>
            <w:bottom w:val="none" w:sz="0" w:space="0" w:color="auto"/>
            <w:right w:val="none" w:sz="0" w:space="0" w:color="auto"/>
          </w:divBdr>
        </w:div>
        <w:div w:id="102771002">
          <w:blockQuote w:val="1"/>
          <w:marLeft w:val="720"/>
          <w:marRight w:val="720"/>
          <w:marTop w:val="100"/>
          <w:marBottom w:val="100"/>
          <w:divBdr>
            <w:top w:val="none" w:sz="0" w:space="0" w:color="auto"/>
            <w:left w:val="none" w:sz="0" w:space="0" w:color="auto"/>
            <w:bottom w:val="none" w:sz="0" w:space="0" w:color="auto"/>
            <w:right w:val="none" w:sz="0" w:space="0" w:color="auto"/>
          </w:divBdr>
        </w:div>
        <w:div w:id="604847652">
          <w:blockQuote w:val="1"/>
          <w:marLeft w:val="720"/>
          <w:marRight w:val="720"/>
          <w:marTop w:val="100"/>
          <w:marBottom w:val="100"/>
          <w:divBdr>
            <w:top w:val="none" w:sz="0" w:space="0" w:color="auto"/>
            <w:left w:val="none" w:sz="0" w:space="0" w:color="auto"/>
            <w:bottom w:val="none" w:sz="0" w:space="0" w:color="auto"/>
            <w:right w:val="none" w:sz="0" w:space="0" w:color="auto"/>
          </w:divBdr>
        </w:div>
        <w:div w:id="653874590">
          <w:blockQuote w:val="1"/>
          <w:marLeft w:val="720"/>
          <w:marRight w:val="720"/>
          <w:marTop w:val="100"/>
          <w:marBottom w:val="100"/>
          <w:divBdr>
            <w:top w:val="none" w:sz="0" w:space="0" w:color="auto"/>
            <w:left w:val="none" w:sz="0" w:space="0" w:color="auto"/>
            <w:bottom w:val="none" w:sz="0" w:space="0" w:color="auto"/>
            <w:right w:val="none" w:sz="0" w:space="0" w:color="auto"/>
          </w:divBdr>
        </w:div>
        <w:div w:id="662200592">
          <w:blockQuote w:val="1"/>
          <w:marLeft w:val="720"/>
          <w:marRight w:val="720"/>
          <w:marTop w:val="100"/>
          <w:marBottom w:val="100"/>
          <w:divBdr>
            <w:top w:val="none" w:sz="0" w:space="0" w:color="auto"/>
            <w:left w:val="none" w:sz="0" w:space="0" w:color="auto"/>
            <w:bottom w:val="none" w:sz="0" w:space="0" w:color="auto"/>
            <w:right w:val="none" w:sz="0" w:space="0" w:color="auto"/>
          </w:divBdr>
        </w:div>
        <w:div w:id="945767638">
          <w:blockQuote w:val="1"/>
          <w:marLeft w:val="720"/>
          <w:marRight w:val="720"/>
          <w:marTop w:val="100"/>
          <w:marBottom w:val="100"/>
          <w:divBdr>
            <w:top w:val="none" w:sz="0" w:space="0" w:color="auto"/>
            <w:left w:val="none" w:sz="0" w:space="0" w:color="auto"/>
            <w:bottom w:val="none" w:sz="0" w:space="0" w:color="auto"/>
            <w:right w:val="none" w:sz="0" w:space="0" w:color="auto"/>
          </w:divBdr>
        </w:div>
        <w:div w:id="1187476348">
          <w:blockQuote w:val="1"/>
          <w:marLeft w:val="720"/>
          <w:marRight w:val="720"/>
          <w:marTop w:val="100"/>
          <w:marBottom w:val="100"/>
          <w:divBdr>
            <w:top w:val="none" w:sz="0" w:space="0" w:color="auto"/>
            <w:left w:val="none" w:sz="0" w:space="0" w:color="auto"/>
            <w:bottom w:val="none" w:sz="0" w:space="0" w:color="auto"/>
            <w:right w:val="none" w:sz="0" w:space="0" w:color="auto"/>
          </w:divBdr>
        </w:div>
        <w:div w:id="1445612512">
          <w:blockQuote w:val="1"/>
          <w:marLeft w:val="720"/>
          <w:marRight w:val="720"/>
          <w:marTop w:val="100"/>
          <w:marBottom w:val="100"/>
          <w:divBdr>
            <w:top w:val="none" w:sz="0" w:space="0" w:color="auto"/>
            <w:left w:val="none" w:sz="0" w:space="0" w:color="auto"/>
            <w:bottom w:val="none" w:sz="0" w:space="0" w:color="auto"/>
            <w:right w:val="none" w:sz="0" w:space="0" w:color="auto"/>
          </w:divBdr>
        </w:div>
        <w:div w:id="1884562790">
          <w:blockQuote w:val="1"/>
          <w:marLeft w:val="720"/>
          <w:marRight w:val="720"/>
          <w:marTop w:val="100"/>
          <w:marBottom w:val="100"/>
          <w:divBdr>
            <w:top w:val="none" w:sz="0" w:space="0" w:color="auto"/>
            <w:left w:val="none" w:sz="0" w:space="0" w:color="auto"/>
            <w:bottom w:val="none" w:sz="0" w:space="0" w:color="auto"/>
            <w:right w:val="none" w:sz="0" w:space="0" w:color="auto"/>
          </w:divBdr>
        </w:div>
        <w:div w:id="1951283261">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598834718">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 w:id="262345949">
      <w:bodyDiv w:val="1"/>
      <w:marLeft w:val="0"/>
      <w:marRight w:val="0"/>
      <w:marTop w:val="0"/>
      <w:marBottom w:val="0"/>
      <w:divBdr>
        <w:top w:val="none" w:sz="0" w:space="0" w:color="auto"/>
        <w:left w:val="none" w:sz="0" w:space="0" w:color="auto"/>
        <w:bottom w:val="none" w:sz="0" w:space="0" w:color="auto"/>
        <w:right w:val="none" w:sz="0" w:space="0" w:color="auto"/>
      </w:divBdr>
    </w:div>
    <w:div w:id="320817830">
      <w:bodyDiv w:val="1"/>
      <w:marLeft w:val="0"/>
      <w:marRight w:val="0"/>
      <w:marTop w:val="0"/>
      <w:marBottom w:val="0"/>
      <w:divBdr>
        <w:top w:val="none" w:sz="0" w:space="0" w:color="auto"/>
        <w:left w:val="none" w:sz="0" w:space="0" w:color="auto"/>
        <w:bottom w:val="none" w:sz="0" w:space="0" w:color="auto"/>
        <w:right w:val="none" w:sz="0" w:space="0" w:color="auto"/>
      </w:divBdr>
    </w:div>
    <w:div w:id="340932758">
      <w:bodyDiv w:val="1"/>
      <w:marLeft w:val="0"/>
      <w:marRight w:val="0"/>
      <w:marTop w:val="0"/>
      <w:marBottom w:val="0"/>
      <w:divBdr>
        <w:top w:val="none" w:sz="0" w:space="0" w:color="auto"/>
        <w:left w:val="none" w:sz="0" w:space="0" w:color="auto"/>
        <w:bottom w:val="none" w:sz="0" w:space="0" w:color="auto"/>
        <w:right w:val="none" w:sz="0" w:space="0" w:color="auto"/>
      </w:divBdr>
    </w:div>
    <w:div w:id="386995774">
      <w:bodyDiv w:val="1"/>
      <w:marLeft w:val="0"/>
      <w:marRight w:val="0"/>
      <w:marTop w:val="0"/>
      <w:marBottom w:val="0"/>
      <w:divBdr>
        <w:top w:val="none" w:sz="0" w:space="0" w:color="auto"/>
        <w:left w:val="none" w:sz="0" w:space="0" w:color="auto"/>
        <w:bottom w:val="none" w:sz="0" w:space="0" w:color="auto"/>
        <w:right w:val="none" w:sz="0" w:space="0" w:color="auto"/>
      </w:divBdr>
    </w:div>
    <w:div w:id="440611000">
      <w:bodyDiv w:val="1"/>
      <w:marLeft w:val="0"/>
      <w:marRight w:val="0"/>
      <w:marTop w:val="0"/>
      <w:marBottom w:val="0"/>
      <w:divBdr>
        <w:top w:val="none" w:sz="0" w:space="0" w:color="auto"/>
        <w:left w:val="none" w:sz="0" w:space="0" w:color="auto"/>
        <w:bottom w:val="none" w:sz="0" w:space="0" w:color="auto"/>
        <w:right w:val="none" w:sz="0" w:space="0" w:color="auto"/>
      </w:divBdr>
    </w:div>
    <w:div w:id="506597999">
      <w:bodyDiv w:val="1"/>
      <w:marLeft w:val="0"/>
      <w:marRight w:val="0"/>
      <w:marTop w:val="0"/>
      <w:marBottom w:val="0"/>
      <w:divBdr>
        <w:top w:val="none" w:sz="0" w:space="0" w:color="auto"/>
        <w:left w:val="none" w:sz="0" w:space="0" w:color="auto"/>
        <w:bottom w:val="none" w:sz="0" w:space="0" w:color="auto"/>
        <w:right w:val="none" w:sz="0" w:space="0" w:color="auto"/>
      </w:divBdr>
    </w:div>
    <w:div w:id="552350053">
      <w:bodyDiv w:val="1"/>
      <w:marLeft w:val="0"/>
      <w:marRight w:val="0"/>
      <w:marTop w:val="0"/>
      <w:marBottom w:val="0"/>
      <w:divBdr>
        <w:top w:val="none" w:sz="0" w:space="0" w:color="auto"/>
        <w:left w:val="none" w:sz="0" w:space="0" w:color="auto"/>
        <w:bottom w:val="none" w:sz="0" w:space="0" w:color="auto"/>
        <w:right w:val="none" w:sz="0" w:space="0" w:color="auto"/>
      </w:divBdr>
    </w:div>
    <w:div w:id="572664096">
      <w:bodyDiv w:val="1"/>
      <w:marLeft w:val="0"/>
      <w:marRight w:val="0"/>
      <w:marTop w:val="0"/>
      <w:marBottom w:val="0"/>
      <w:divBdr>
        <w:top w:val="none" w:sz="0" w:space="0" w:color="auto"/>
        <w:left w:val="none" w:sz="0" w:space="0" w:color="auto"/>
        <w:bottom w:val="none" w:sz="0" w:space="0" w:color="auto"/>
        <w:right w:val="none" w:sz="0" w:space="0" w:color="auto"/>
      </w:divBdr>
    </w:div>
    <w:div w:id="630478575">
      <w:bodyDiv w:val="1"/>
      <w:marLeft w:val="0"/>
      <w:marRight w:val="0"/>
      <w:marTop w:val="0"/>
      <w:marBottom w:val="0"/>
      <w:divBdr>
        <w:top w:val="none" w:sz="0" w:space="0" w:color="auto"/>
        <w:left w:val="none" w:sz="0" w:space="0" w:color="auto"/>
        <w:bottom w:val="none" w:sz="0" w:space="0" w:color="auto"/>
        <w:right w:val="none" w:sz="0" w:space="0" w:color="auto"/>
      </w:divBdr>
      <w:divsChild>
        <w:div w:id="2135055307">
          <w:marLeft w:val="0"/>
          <w:marRight w:val="0"/>
          <w:marTop w:val="0"/>
          <w:marBottom w:val="0"/>
          <w:divBdr>
            <w:top w:val="none" w:sz="0" w:space="0" w:color="auto"/>
            <w:left w:val="none" w:sz="0" w:space="0" w:color="auto"/>
            <w:bottom w:val="none" w:sz="0" w:space="0" w:color="auto"/>
            <w:right w:val="none" w:sz="0" w:space="0" w:color="auto"/>
          </w:divBdr>
          <w:divsChild>
            <w:div w:id="803430987">
              <w:blockQuote w:val="1"/>
              <w:marLeft w:val="720"/>
              <w:marRight w:val="720"/>
              <w:marTop w:val="100"/>
              <w:marBottom w:val="100"/>
              <w:divBdr>
                <w:top w:val="none" w:sz="0" w:space="0" w:color="auto"/>
                <w:left w:val="none" w:sz="0" w:space="0" w:color="auto"/>
                <w:bottom w:val="none" w:sz="0" w:space="0" w:color="auto"/>
                <w:right w:val="none" w:sz="0" w:space="0" w:color="auto"/>
              </w:divBdr>
            </w:div>
            <w:div w:id="1882092557">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505829909">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2064019875">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 w:id="729156273">
      <w:bodyDiv w:val="1"/>
      <w:marLeft w:val="0"/>
      <w:marRight w:val="0"/>
      <w:marTop w:val="0"/>
      <w:marBottom w:val="0"/>
      <w:divBdr>
        <w:top w:val="none" w:sz="0" w:space="0" w:color="auto"/>
        <w:left w:val="none" w:sz="0" w:space="0" w:color="auto"/>
        <w:bottom w:val="none" w:sz="0" w:space="0" w:color="auto"/>
        <w:right w:val="none" w:sz="0" w:space="0" w:color="auto"/>
      </w:divBdr>
    </w:div>
    <w:div w:id="760024662">
      <w:bodyDiv w:val="1"/>
      <w:marLeft w:val="0"/>
      <w:marRight w:val="0"/>
      <w:marTop w:val="0"/>
      <w:marBottom w:val="0"/>
      <w:divBdr>
        <w:top w:val="none" w:sz="0" w:space="0" w:color="auto"/>
        <w:left w:val="none" w:sz="0" w:space="0" w:color="auto"/>
        <w:bottom w:val="none" w:sz="0" w:space="0" w:color="auto"/>
        <w:right w:val="none" w:sz="0" w:space="0" w:color="auto"/>
      </w:divBdr>
    </w:div>
    <w:div w:id="821116948">
      <w:bodyDiv w:val="1"/>
      <w:marLeft w:val="0"/>
      <w:marRight w:val="0"/>
      <w:marTop w:val="0"/>
      <w:marBottom w:val="0"/>
      <w:divBdr>
        <w:top w:val="none" w:sz="0" w:space="0" w:color="auto"/>
        <w:left w:val="none" w:sz="0" w:space="0" w:color="auto"/>
        <w:bottom w:val="none" w:sz="0" w:space="0" w:color="auto"/>
        <w:right w:val="none" w:sz="0" w:space="0" w:color="auto"/>
      </w:divBdr>
    </w:div>
    <w:div w:id="825828571">
      <w:bodyDiv w:val="1"/>
      <w:marLeft w:val="0"/>
      <w:marRight w:val="0"/>
      <w:marTop w:val="0"/>
      <w:marBottom w:val="0"/>
      <w:divBdr>
        <w:top w:val="none" w:sz="0" w:space="0" w:color="auto"/>
        <w:left w:val="none" w:sz="0" w:space="0" w:color="auto"/>
        <w:bottom w:val="none" w:sz="0" w:space="0" w:color="auto"/>
        <w:right w:val="none" w:sz="0" w:space="0" w:color="auto"/>
      </w:divBdr>
    </w:div>
    <w:div w:id="924730795">
      <w:bodyDiv w:val="1"/>
      <w:marLeft w:val="0"/>
      <w:marRight w:val="0"/>
      <w:marTop w:val="0"/>
      <w:marBottom w:val="0"/>
      <w:divBdr>
        <w:top w:val="none" w:sz="0" w:space="0" w:color="auto"/>
        <w:left w:val="none" w:sz="0" w:space="0" w:color="auto"/>
        <w:bottom w:val="none" w:sz="0" w:space="0" w:color="auto"/>
        <w:right w:val="none" w:sz="0" w:space="0" w:color="auto"/>
      </w:divBdr>
    </w:div>
    <w:div w:id="934244566">
      <w:bodyDiv w:val="1"/>
      <w:marLeft w:val="0"/>
      <w:marRight w:val="0"/>
      <w:marTop w:val="0"/>
      <w:marBottom w:val="0"/>
      <w:divBdr>
        <w:top w:val="none" w:sz="0" w:space="0" w:color="auto"/>
        <w:left w:val="none" w:sz="0" w:space="0" w:color="auto"/>
        <w:bottom w:val="none" w:sz="0" w:space="0" w:color="auto"/>
        <w:right w:val="none" w:sz="0" w:space="0" w:color="auto"/>
      </w:divBdr>
    </w:div>
    <w:div w:id="1148594104">
      <w:bodyDiv w:val="1"/>
      <w:marLeft w:val="0"/>
      <w:marRight w:val="0"/>
      <w:marTop w:val="0"/>
      <w:marBottom w:val="0"/>
      <w:divBdr>
        <w:top w:val="none" w:sz="0" w:space="0" w:color="auto"/>
        <w:left w:val="none" w:sz="0" w:space="0" w:color="auto"/>
        <w:bottom w:val="none" w:sz="0" w:space="0" w:color="auto"/>
        <w:right w:val="none" w:sz="0" w:space="0" w:color="auto"/>
      </w:divBdr>
    </w:div>
    <w:div w:id="1263144465">
      <w:bodyDiv w:val="1"/>
      <w:marLeft w:val="0"/>
      <w:marRight w:val="0"/>
      <w:marTop w:val="0"/>
      <w:marBottom w:val="0"/>
      <w:divBdr>
        <w:top w:val="none" w:sz="0" w:space="0" w:color="auto"/>
        <w:left w:val="none" w:sz="0" w:space="0" w:color="auto"/>
        <w:bottom w:val="none" w:sz="0" w:space="0" w:color="auto"/>
        <w:right w:val="none" w:sz="0" w:space="0" w:color="auto"/>
      </w:divBdr>
    </w:div>
    <w:div w:id="1266225907">
      <w:bodyDiv w:val="1"/>
      <w:marLeft w:val="0"/>
      <w:marRight w:val="0"/>
      <w:marTop w:val="0"/>
      <w:marBottom w:val="0"/>
      <w:divBdr>
        <w:top w:val="none" w:sz="0" w:space="0" w:color="auto"/>
        <w:left w:val="none" w:sz="0" w:space="0" w:color="auto"/>
        <w:bottom w:val="none" w:sz="0" w:space="0" w:color="auto"/>
        <w:right w:val="none" w:sz="0" w:space="0" w:color="auto"/>
      </w:divBdr>
    </w:div>
    <w:div w:id="1347052079">
      <w:bodyDiv w:val="1"/>
      <w:marLeft w:val="0"/>
      <w:marRight w:val="0"/>
      <w:marTop w:val="0"/>
      <w:marBottom w:val="0"/>
      <w:divBdr>
        <w:top w:val="none" w:sz="0" w:space="0" w:color="auto"/>
        <w:left w:val="none" w:sz="0" w:space="0" w:color="auto"/>
        <w:bottom w:val="none" w:sz="0" w:space="0" w:color="auto"/>
        <w:right w:val="none" w:sz="0" w:space="0" w:color="auto"/>
      </w:divBdr>
    </w:div>
    <w:div w:id="1372268231">
      <w:bodyDiv w:val="1"/>
      <w:marLeft w:val="0"/>
      <w:marRight w:val="0"/>
      <w:marTop w:val="0"/>
      <w:marBottom w:val="0"/>
      <w:divBdr>
        <w:top w:val="none" w:sz="0" w:space="0" w:color="auto"/>
        <w:left w:val="none" w:sz="0" w:space="0" w:color="auto"/>
        <w:bottom w:val="none" w:sz="0" w:space="0" w:color="auto"/>
        <w:right w:val="none" w:sz="0" w:space="0" w:color="auto"/>
      </w:divBdr>
    </w:div>
    <w:div w:id="1391685483">
      <w:bodyDiv w:val="1"/>
      <w:marLeft w:val="0"/>
      <w:marRight w:val="0"/>
      <w:marTop w:val="0"/>
      <w:marBottom w:val="0"/>
      <w:divBdr>
        <w:top w:val="none" w:sz="0" w:space="0" w:color="auto"/>
        <w:left w:val="none" w:sz="0" w:space="0" w:color="auto"/>
        <w:bottom w:val="none" w:sz="0" w:space="0" w:color="auto"/>
        <w:right w:val="none" w:sz="0" w:space="0" w:color="auto"/>
      </w:divBdr>
    </w:div>
    <w:div w:id="1417903720">
      <w:bodyDiv w:val="1"/>
      <w:marLeft w:val="0"/>
      <w:marRight w:val="0"/>
      <w:marTop w:val="0"/>
      <w:marBottom w:val="0"/>
      <w:divBdr>
        <w:top w:val="none" w:sz="0" w:space="0" w:color="auto"/>
        <w:left w:val="none" w:sz="0" w:space="0" w:color="auto"/>
        <w:bottom w:val="none" w:sz="0" w:space="0" w:color="auto"/>
        <w:right w:val="none" w:sz="0" w:space="0" w:color="auto"/>
      </w:divBdr>
      <w:divsChild>
        <w:div w:id="16467628">
          <w:marLeft w:val="0"/>
          <w:marRight w:val="0"/>
          <w:marTop w:val="0"/>
          <w:marBottom w:val="0"/>
          <w:divBdr>
            <w:top w:val="none" w:sz="0" w:space="0" w:color="auto"/>
            <w:left w:val="none" w:sz="0" w:space="0" w:color="auto"/>
            <w:bottom w:val="none" w:sz="0" w:space="0" w:color="auto"/>
            <w:right w:val="none" w:sz="0" w:space="0" w:color="auto"/>
          </w:divBdr>
          <w:divsChild>
            <w:div w:id="20056080">
              <w:blockQuote w:val="1"/>
              <w:marLeft w:val="720"/>
              <w:marRight w:val="720"/>
              <w:marTop w:val="100"/>
              <w:marBottom w:val="100"/>
              <w:divBdr>
                <w:top w:val="none" w:sz="0" w:space="0" w:color="auto"/>
                <w:left w:val="none" w:sz="0" w:space="0" w:color="auto"/>
                <w:bottom w:val="none" w:sz="0" w:space="0" w:color="auto"/>
                <w:right w:val="none" w:sz="0" w:space="0" w:color="auto"/>
              </w:divBdr>
            </w:div>
            <w:div w:id="404035115">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307169631">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555165096">
              <w:blockQuote w:val="1"/>
              <w:marLeft w:val="720"/>
              <w:marRight w:val="720"/>
              <w:marTop w:val="100"/>
              <w:marBottom w:val="100"/>
              <w:divBdr>
                <w:top w:val="none" w:sz="0" w:space="0" w:color="auto"/>
                <w:left w:val="none" w:sz="0" w:space="0" w:color="auto"/>
                <w:bottom w:val="none" w:sz="0" w:space="0" w:color="auto"/>
                <w:right w:val="none" w:sz="0" w:space="0" w:color="auto"/>
              </w:divBdr>
            </w:div>
            <w:div w:id="677846718">
              <w:blockQuote w:val="1"/>
              <w:marLeft w:val="720"/>
              <w:marRight w:val="720"/>
              <w:marTop w:val="100"/>
              <w:marBottom w:val="100"/>
              <w:divBdr>
                <w:top w:val="none" w:sz="0" w:space="0" w:color="auto"/>
                <w:left w:val="none" w:sz="0" w:space="0" w:color="auto"/>
                <w:bottom w:val="none" w:sz="0" w:space="0" w:color="auto"/>
                <w:right w:val="none" w:sz="0" w:space="0" w:color="auto"/>
              </w:divBdr>
            </w:div>
            <w:div w:id="1073773870">
              <w:blockQuote w:val="1"/>
              <w:marLeft w:val="720"/>
              <w:marRight w:val="720"/>
              <w:marTop w:val="100"/>
              <w:marBottom w:val="100"/>
              <w:divBdr>
                <w:top w:val="none" w:sz="0" w:space="0" w:color="auto"/>
                <w:left w:val="none" w:sz="0" w:space="0" w:color="auto"/>
                <w:bottom w:val="none" w:sz="0" w:space="0" w:color="auto"/>
                <w:right w:val="none" w:sz="0" w:space="0" w:color="auto"/>
              </w:divBdr>
            </w:div>
            <w:div w:id="1164204325">
              <w:blockQuote w:val="1"/>
              <w:marLeft w:val="720"/>
              <w:marRight w:val="720"/>
              <w:marTop w:val="100"/>
              <w:marBottom w:val="100"/>
              <w:divBdr>
                <w:top w:val="none" w:sz="0" w:space="0" w:color="auto"/>
                <w:left w:val="none" w:sz="0" w:space="0" w:color="auto"/>
                <w:bottom w:val="none" w:sz="0" w:space="0" w:color="auto"/>
                <w:right w:val="none" w:sz="0" w:space="0" w:color="auto"/>
              </w:divBdr>
            </w:div>
            <w:div w:id="1241522350">
              <w:blockQuote w:val="1"/>
              <w:marLeft w:val="720"/>
              <w:marRight w:val="720"/>
              <w:marTop w:val="100"/>
              <w:marBottom w:val="100"/>
              <w:divBdr>
                <w:top w:val="none" w:sz="0" w:space="0" w:color="auto"/>
                <w:left w:val="none" w:sz="0" w:space="0" w:color="auto"/>
                <w:bottom w:val="none" w:sz="0" w:space="0" w:color="auto"/>
                <w:right w:val="none" w:sz="0" w:space="0" w:color="auto"/>
              </w:divBdr>
            </w:div>
            <w:div w:id="1513182044">
              <w:blockQuote w:val="1"/>
              <w:marLeft w:val="720"/>
              <w:marRight w:val="720"/>
              <w:marTop w:val="100"/>
              <w:marBottom w:val="100"/>
              <w:divBdr>
                <w:top w:val="none" w:sz="0" w:space="0" w:color="auto"/>
                <w:left w:val="none" w:sz="0" w:space="0" w:color="auto"/>
                <w:bottom w:val="none" w:sz="0" w:space="0" w:color="auto"/>
                <w:right w:val="none" w:sz="0" w:space="0" w:color="auto"/>
              </w:divBdr>
            </w:div>
            <w:div w:id="2063170739">
              <w:blockQuote w:val="1"/>
              <w:marLeft w:val="720"/>
              <w:marRight w:val="720"/>
              <w:marTop w:val="100"/>
              <w:marBottom w:val="100"/>
              <w:divBdr>
                <w:top w:val="none" w:sz="0" w:space="0" w:color="auto"/>
                <w:left w:val="none" w:sz="0" w:space="0" w:color="auto"/>
                <w:bottom w:val="none" w:sz="0" w:space="0" w:color="auto"/>
                <w:right w:val="none" w:sz="0" w:space="0" w:color="auto"/>
              </w:divBdr>
            </w:div>
            <w:div w:id="2090612525">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 w:id="1418285789">
      <w:bodyDiv w:val="1"/>
      <w:marLeft w:val="0"/>
      <w:marRight w:val="0"/>
      <w:marTop w:val="0"/>
      <w:marBottom w:val="0"/>
      <w:divBdr>
        <w:top w:val="none" w:sz="0" w:space="0" w:color="auto"/>
        <w:left w:val="none" w:sz="0" w:space="0" w:color="auto"/>
        <w:bottom w:val="none" w:sz="0" w:space="0" w:color="auto"/>
        <w:right w:val="none" w:sz="0" w:space="0" w:color="auto"/>
      </w:divBdr>
    </w:div>
    <w:div w:id="1528060244">
      <w:bodyDiv w:val="1"/>
      <w:marLeft w:val="0"/>
      <w:marRight w:val="0"/>
      <w:marTop w:val="0"/>
      <w:marBottom w:val="0"/>
      <w:divBdr>
        <w:top w:val="none" w:sz="0" w:space="0" w:color="auto"/>
        <w:left w:val="none" w:sz="0" w:space="0" w:color="auto"/>
        <w:bottom w:val="none" w:sz="0" w:space="0" w:color="auto"/>
        <w:right w:val="none" w:sz="0" w:space="0" w:color="auto"/>
      </w:divBdr>
      <w:divsChild>
        <w:div w:id="271788381">
          <w:marLeft w:val="0"/>
          <w:marRight w:val="0"/>
          <w:marTop w:val="0"/>
          <w:marBottom w:val="0"/>
          <w:divBdr>
            <w:top w:val="none" w:sz="0" w:space="0" w:color="auto"/>
            <w:left w:val="none" w:sz="0" w:space="0" w:color="auto"/>
            <w:bottom w:val="none" w:sz="0" w:space="0" w:color="auto"/>
            <w:right w:val="none" w:sz="0" w:space="0" w:color="auto"/>
          </w:divBdr>
          <w:divsChild>
            <w:div w:id="52001224">
              <w:blockQuote w:val="1"/>
              <w:marLeft w:val="720"/>
              <w:marRight w:val="720"/>
              <w:marTop w:val="100"/>
              <w:marBottom w:val="100"/>
              <w:divBdr>
                <w:top w:val="none" w:sz="0" w:space="0" w:color="auto"/>
                <w:left w:val="none" w:sz="0" w:space="0" w:color="auto"/>
                <w:bottom w:val="none" w:sz="0" w:space="0" w:color="auto"/>
                <w:right w:val="none" w:sz="0" w:space="0" w:color="auto"/>
              </w:divBdr>
            </w:div>
            <w:div w:id="521742371">
              <w:blockQuote w:val="1"/>
              <w:marLeft w:val="720"/>
              <w:marRight w:val="720"/>
              <w:marTop w:val="100"/>
              <w:marBottom w:val="100"/>
              <w:divBdr>
                <w:top w:val="none" w:sz="0" w:space="0" w:color="auto"/>
                <w:left w:val="none" w:sz="0" w:space="0" w:color="auto"/>
                <w:bottom w:val="none" w:sz="0" w:space="0" w:color="auto"/>
                <w:right w:val="none" w:sz="0" w:space="0" w:color="auto"/>
              </w:divBdr>
            </w:div>
            <w:div w:id="673994817">
              <w:blockQuote w:val="1"/>
              <w:marLeft w:val="720"/>
              <w:marRight w:val="720"/>
              <w:marTop w:val="100"/>
              <w:marBottom w:val="100"/>
              <w:divBdr>
                <w:top w:val="none" w:sz="0" w:space="0" w:color="auto"/>
                <w:left w:val="none" w:sz="0" w:space="0" w:color="auto"/>
                <w:bottom w:val="none" w:sz="0" w:space="0" w:color="auto"/>
                <w:right w:val="none" w:sz="0" w:space="0" w:color="auto"/>
              </w:divBdr>
            </w:div>
            <w:div w:id="868836592">
              <w:blockQuote w:val="1"/>
              <w:marLeft w:val="720"/>
              <w:marRight w:val="720"/>
              <w:marTop w:val="100"/>
              <w:marBottom w:val="100"/>
              <w:divBdr>
                <w:top w:val="none" w:sz="0" w:space="0" w:color="auto"/>
                <w:left w:val="none" w:sz="0" w:space="0" w:color="auto"/>
                <w:bottom w:val="none" w:sz="0" w:space="0" w:color="auto"/>
                <w:right w:val="none" w:sz="0" w:space="0" w:color="auto"/>
              </w:divBdr>
            </w:div>
            <w:div w:id="1248341200">
              <w:blockQuote w:val="1"/>
              <w:marLeft w:val="720"/>
              <w:marRight w:val="720"/>
              <w:marTop w:val="100"/>
              <w:marBottom w:val="100"/>
              <w:divBdr>
                <w:top w:val="none" w:sz="0" w:space="0" w:color="auto"/>
                <w:left w:val="none" w:sz="0" w:space="0" w:color="auto"/>
                <w:bottom w:val="none" w:sz="0" w:space="0" w:color="auto"/>
                <w:right w:val="none" w:sz="0" w:space="0" w:color="auto"/>
              </w:divBdr>
            </w:div>
            <w:div w:id="1292708329">
              <w:blockQuote w:val="1"/>
              <w:marLeft w:val="720"/>
              <w:marRight w:val="720"/>
              <w:marTop w:val="100"/>
              <w:marBottom w:val="100"/>
              <w:divBdr>
                <w:top w:val="none" w:sz="0" w:space="0" w:color="auto"/>
                <w:left w:val="none" w:sz="0" w:space="0" w:color="auto"/>
                <w:bottom w:val="none" w:sz="0" w:space="0" w:color="auto"/>
                <w:right w:val="none" w:sz="0" w:space="0" w:color="auto"/>
              </w:divBdr>
            </w:div>
            <w:div w:id="1368334657">
              <w:blockQuote w:val="1"/>
              <w:marLeft w:val="720"/>
              <w:marRight w:val="720"/>
              <w:marTop w:val="100"/>
              <w:marBottom w:val="100"/>
              <w:divBdr>
                <w:top w:val="none" w:sz="0" w:space="0" w:color="auto"/>
                <w:left w:val="none" w:sz="0" w:space="0" w:color="auto"/>
                <w:bottom w:val="none" w:sz="0" w:space="0" w:color="auto"/>
                <w:right w:val="none" w:sz="0" w:space="0" w:color="auto"/>
              </w:divBdr>
            </w:div>
            <w:div w:id="1449931628">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1351950410">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462190590">
              <w:blockQuote w:val="1"/>
              <w:marLeft w:val="720"/>
              <w:marRight w:val="720"/>
              <w:marTop w:val="100"/>
              <w:marBottom w:val="100"/>
              <w:divBdr>
                <w:top w:val="none" w:sz="0" w:space="0" w:color="auto"/>
                <w:left w:val="none" w:sz="0" w:space="0" w:color="auto"/>
                <w:bottom w:val="none" w:sz="0" w:space="0" w:color="auto"/>
                <w:right w:val="none" w:sz="0" w:space="0" w:color="auto"/>
              </w:divBdr>
            </w:div>
            <w:div w:id="1481117345">
              <w:blockQuote w:val="1"/>
              <w:marLeft w:val="720"/>
              <w:marRight w:val="720"/>
              <w:marTop w:val="100"/>
              <w:marBottom w:val="100"/>
              <w:divBdr>
                <w:top w:val="none" w:sz="0" w:space="0" w:color="auto"/>
                <w:left w:val="none" w:sz="0" w:space="0" w:color="auto"/>
                <w:bottom w:val="none" w:sz="0" w:space="0" w:color="auto"/>
                <w:right w:val="none" w:sz="0" w:space="0" w:color="auto"/>
              </w:divBdr>
            </w:div>
            <w:div w:id="1607300342">
              <w:blockQuote w:val="1"/>
              <w:marLeft w:val="720"/>
              <w:marRight w:val="720"/>
              <w:marTop w:val="100"/>
              <w:marBottom w:val="100"/>
              <w:divBdr>
                <w:top w:val="none" w:sz="0" w:space="0" w:color="auto"/>
                <w:left w:val="none" w:sz="0" w:space="0" w:color="auto"/>
                <w:bottom w:val="none" w:sz="0" w:space="0" w:color="auto"/>
                <w:right w:val="none" w:sz="0" w:space="0" w:color="auto"/>
              </w:divBdr>
            </w:div>
            <w:div w:id="1860926467">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 w:id="1563951996">
      <w:bodyDiv w:val="1"/>
      <w:marLeft w:val="0"/>
      <w:marRight w:val="0"/>
      <w:marTop w:val="0"/>
      <w:marBottom w:val="0"/>
      <w:divBdr>
        <w:top w:val="none" w:sz="0" w:space="0" w:color="auto"/>
        <w:left w:val="none" w:sz="0" w:space="0" w:color="auto"/>
        <w:bottom w:val="none" w:sz="0" w:space="0" w:color="auto"/>
        <w:right w:val="none" w:sz="0" w:space="0" w:color="auto"/>
      </w:divBdr>
    </w:div>
    <w:div w:id="1641494632">
      <w:bodyDiv w:val="1"/>
      <w:marLeft w:val="0"/>
      <w:marRight w:val="0"/>
      <w:marTop w:val="0"/>
      <w:marBottom w:val="0"/>
      <w:divBdr>
        <w:top w:val="none" w:sz="0" w:space="0" w:color="auto"/>
        <w:left w:val="none" w:sz="0" w:space="0" w:color="auto"/>
        <w:bottom w:val="none" w:sz="0" w:space="0" w:color="auto"/>
        <w:right w:val="none" w:sz="0" w:space="0" w:color="auto"/>
      </w:divBdr>
    </w:div>
    <w:div w:id="1690374252">
      <w:bodyDiv w:val="1"/>
      <w:marLeft w:val="0"/>
      <w:marRight w:val="0"/>
      <w:marTop w:val="0"/>
      <w:marBottom w:val="0"/>
      <w:divBdr>
        <w:top w:val="none" w:sz="0" w:space="0" w:color="auto"/>
        <w:left w:val="none" w:sz="0" w:space="0" w:color="auto"/>
        <w:bottom w:val="none" w:sz="0" w:space="0" w:color="auto"/>
        <w:right w:val="none" w:sz="0" w:space="0" w:color="auto"/>
      </w:divBdr>
    </w:div>
    <w:div w:id="1834640924">
      <w:bodyDiv w:val="1"/>
      <w:marLeft w:val="0"/>
      <w:marRight w:val="0"/>
      <w:marTop w:val="0"/>
      <w:marBottom w:val="0"/>
      <w:divBdr>
        <w:top w:val="none" w:sz="0" w:space="0" w:color="auto"/>
        <w:left w:val="none" w:sz="0" w:space="0" w:color="auto"/>
        <w:bottom w:val="none" w:sz="0" w:space="0" w:color="auto"/>
        <w:right w:val="none" w:sz="0" w:space="0" w:color="auto"/>
      </w:divBdr>
      <w:divsChild>
        <w:div w:id="251353344">
          <w:marLeft w:val="0"/>
          <w:marRight w:val="0"/>
          <w:marTop w:val="0"/>
          <w:marBottom w:val="0"/>
          <w:divBdr>
            <w:top w:val="none" w:sz="0" w:space="0" w:color="auto"/>
            <w:left w:val="none" w:sz="0" w:space="0" w:color="auto"/>
            <w:bottom w:val="none" w:sz="0" w:space="0" w:color="auto"/>
            <w:right w:val="none" w:sz="0" w:space="0" w:color="auto"/>
          </w:divBdr>
          <w:divsChild>
            <w:div w:id="378434789">
              <w:blockQuote w:val="1"/>
              <w:marLeft w:val="720"/>
              <w:marRight w:val="720"/>
              <w:marTop w:val="100"/>
              <w:marBottom w:val="100"/>
              <w:divBdr>
                <w:top w:val="none" w:sz="0" w:space="0" w:color="auto"/>
                <w:left w:val="none" w:sz="0" w:space="0" w:color="auto"/>
                <w:bottom w:val="none" w:sz="0" w:space="0" w:color="auto"/>
                <w:right w:val="none" w:sz="0" w:space="0" w:color="auto"/>
              </w:divBdr>
            </w:div>
            <w:div w:id="495413457">
              <w:blockQuote w:val="1"/>
              <w:marLeft w:val="720"/>
              <w:marRight w:val="720"/>
              <w:marTop w:val="100"/>
              <w:marBottom w:val="100"/>
              <w:divBdr>
                <w:top w:val="none" w:sz="0" w:space="0" w:color="auto"/>
                <w:left w:val="none" w:sz="0" w:space="0" w:color="auto"/>
                <w:bottom w:val="none" w:sz="0" w:space="0" w:color="auto"/>
                <w:right w:val="none" w:sz="0" w:space="0" w:color="auto"/>
              </w:divBdr>
            </w:div>
            <w:div w:id="555316708">
              <w:blockQuote w:val="1"/>
              <w:marLeft w:val="720"/>
              <w:marRight w:val="720"/>
              <w:marTop w:val="100"/>
              <w:marBottom w:val="100"/>
              <w:divBdr>
                <w:top w:val="none" w:sz="0" w:space="0" w:color="auto"/>
                <w:left w:val="none" w:sz="0" w:space="0" w:color="auto"/>
                <w:bottom w:val="none" w:sz="0" w:space="0" w:color="auto"/>
                <w:right w:val="none" w:sz="0" w:space="0" w:color="auto"/>
              </w:divBdr>
            </w:div>
            <w:div w:id="850411611">
              <w:blockQuote w:val="1"/>
              <w:marLeft w:val="720"/>
              <w:marRight w:val="720"/>
              <w:marTop w:val="100"/>
              <w:marBottom w:val="100"/>
              <w:divBdr>
                <w:top w:val="none" w:sz="0" w:space="0" w:color="auto"/>
                <w:left w:val="none" w:sz="0" w:space="0" w:color="auto"/>
                <w:bottom w:val="none" w:sz="0" w:space="0" w:color="auto"/>
                <w:right w:val="none" w:sz="0" w:space="0" w:color="auto"/>
              </w:divBdr>
            </w:div>
            <w:div w:id="866405195">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1197960985">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402603518">
              <w:blockQuote w:val="1"/>
              <w:marLeft w:val="720"/>
              <w:marRight w:val="720"/>
              <w:marTop w:val="100"/>
              <w:marBottom w:val="100"/>
              <w:divBdr>
                <w:top w:val="none" w:sz="0" w:space="0" w:color="auto"/>
                <w:left w:val="none" w:sz="0" w:space="0" w:color="auto"/>
                <w:bottom w:val="none" w:sz="0" w:space="0" w:color="auto"/>
                <w:right w:val="none" w:sz="0" w:space="0" w:color="auto"/>
              </w:divBdr>
            </w:div>
            <w:div w:id="1495073991">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 w:id="1893344831">
      <w:bodyDiv w:val="1"/>
      <w:marLeft w:val="0"/>
      <w:marRight w:val="0"/>
      <w:marTop w:val="0"/>
      <w:marBottom w:val="0"/>
      <w:divBdr>
        <w:top w:val="none" w:sz="0" w:space="0" w:color="auto"/>
        <w:left w:val="none" w:sz="0" w:space="0" w:color="auto"/>
        <w:bottom w:val="none" w:sz="0" w:space="0" w:color="auto"/>
        <w:right w:val="none" w:sz="0" w:space="0" w:color="auto"/>
      </w:divBdr>
    </w:div>
    <w:div w:id="1958221936">
      <w:bodyDiv w:val="1"/>
      <w:marLeft w:val="0"/>
      <w:marRight w:val="0"/>
      <w:marTop w:val="0"/>
      <w:marBottom w:val="0"/>
      <w:divBdr>
        <w:top w:val="none" w:sz="0" w:space="0" w:color="auto"/>
        <w:left w:val="none" w:sz="0" w:space="0" w:color="auto"/>
        <w:bottom w:val="none" w:sz="0" w:space="0" w:color="auto"/>
        <w:right w:val="none" w:sz="0" w:space="0" w:color="auto"/>
      </w:divBdr>
    </w:div>
    <w:div w:id="2023312779">
      <w:bodyDiv w:val="1"/>
      <w:marLeft w:val="0"/>
      <w:marRight w:val="0"/>
      <w:marTop w:val="0"/>
      <w:marBottom w:val="0"/>
      <w:divBdr>
        <w:top w:val="none" w:sz="0" w:space="0" w:color="auto"/>
        <w:left w:val="none" w:sz="0" w:space="0" w:color="auto"/>
        <w:bottom w:val="none" w:sz="0" w:space="0" w:color="auto"/>
        <w:right w:val="none" w:sz="0" w:space="0" w:color="auto"/>
      </w:divBdr>
    </w:div>
    <w:div w:id="2029332965">
      <w:bodyDiv w:val="1"/>
      <w:marLeft w:val="0"/>
      <w:marRight w:val="0"/>
      <w:marTop w:val="0"/>
      <w:marBottom w:val="0"/>
      <w:divBdr>
        <w:top w:val="none" w:sz="0" w:space="0" w:color="auto"/>
        <w:left w:val="none" w:sz="0" w:space="0" w:color="auto"/>
        <w:bottom w:val="none" w:sz="0" w:space="0" w:color="auto"/>
        <w:right w:val="none" w:sz="0" w:space="0" w:color="auto"/>
      </w:divBdr>
    </w:div>
  </w:divs>
  <w:encoding w:val="windows-1252"/>
  <w:allowPNG/>
  <w:pixelsPerInch w:val="72"/>
</w:webSettings>
</file>

<file path=word/_rels/document.xml.rels><?xml version="1.0" encoding="UTF-8" standalone="yes"?>
<Relationships xmlns="http://schemas.openxmlformats.org/package/2006/relationships"><Relationship Id="rId13" Type="http://schemas.openxmlformats.org/officeDocument/2006/relationships/image" Target="media/image3.JPG"/><Relationship Id="rId18" Type="http://schemas.openxmlformats.org/officeDocument/2006/relationships/hyperlink" Target="https://static1.squarespace.com/static/5e2f5d8cd37183442b006cae/t/6261ce09bae45b061424686b/1650576905959/WCIU+Reasonable+Accommodation+Request+From+%281%29.pdf" TargetMode="External"/><Relationship Id="rId26" Type="http://schemas.openxmlformats.org/officeDocument/2006/relationships/hyperlink" Target="https://www.christianitytoday.com/women-leaders/2016/october/13-tips-for-women-church-planters.html?paging=off" TargetMode="External"/><Relationship Id="rId3" Type="http://schemas.openxmlformats.org/officeDocument/2006/relationships/customXml" Target="../customXml/item3.xml"/><Relationship Id="rId21" Type="http://schemas.openxmlformats.org/officeDocument/2006/relationships/hyperlink" Target="http://www.newchurches.com" TargetMode="External"/><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hyperlink" Target="https://librarycopyright.net/resources/fairuse/howitworks.php" TargetMode="External"/><Relationship Id="rId25" Type="http://schemas.openxmlformats.org/officeDocument/2006/relationships/hyperlink" Target="https://www.dcpi.org/" TargetMode="External"/><Relationship Id="rId33" Type="http://schemas.openxmlformats.org/officeDocument/2006/relationships/customXml" Target="../customXml/item5.xml"/><Relationship Id="rId2" Type="http://schemas.openxmlformats.org/officeDocument/2006/relationships/customXml" Target="../customXml/item2.xml"/><Relationship Id="rId16" Type="http://schemas.openxmlformats.org/officeDocument/2006/relationships/hyperlink" Target="https://guides.lib.utexas.edu/fairuse/quickguides" TargetMode="External"/><Relationship Id="rId20" Type="http://schemas.openxmlformats.org/officeDocument/2006/relationships/hyperlink" Target="http://www.mislinks.org/church/chplant.htm" TargetMode="External"/><Relationship Id="rId29"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hyperlink" Target="http://www.cpmtr.org/" TargetMode="External"/><Relationship Id="rId32"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hyperlink" Target="http://www.urbanleaders.org/530FaithComm/09Community%20Transformt%27n%28CT%29/Breaking%20the%20Poverty%20Cycle.htm" TargetMode="External"/><Relationship Id="rId23" Type="http://schemas.openxmlformats.org/officeDocument/2006/relationships/hyperlink" Target="http://www.churchplantingvillage.net" TargetMode="External"/><Relationship Id="rId28" Type="http://schemas.openxmlformats.org/officeDocument/2006/relationships/hyperlink" Target="https://network.crcna.org/church-planting/unspoken-challenges-female-church-planters-face" TargetMode="External"/><Relationship Id="rId10" Type="http://schemas.openxmlformats.org/officeDocument/2006/relationships/endnotes" Target="endnotes.xml"/><Relationship Id="rId19" Type="http://schemas.openxmlformats.org/officeDocument/2006/relationships/hyperlink" Target="https://zoom.us/support/download" TargetMode="External"/><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vizedhtmlcontent.next.ecollege.com/CurrentCourse/10AMIMYBrothersKeeper.pdf" TargetMode="External"/><Relationship Id="rId22" Type="http://schemas.openxmlformats.org/officeDocument/2006/relationships/hyperlink" Target="http://strategicnetwork.org" TargetMode="External"/><Relationship Id="rId27" Type="http://schemas.openxmlformats.org/officeDocument/2006/relationships/hyperlink" Target="https://www.missioalliance.org/indispensable-women-plant-churches/" TargetMode="External"/><Relationship Id="rId30" Type="http://schemas.openxmlformats.org/officeDocument/2006/relationships/footer" Target="footer1.xml"/><Relationship Id="rId8" Type="http://schemas.openxmlformats.org/officeDocument/2006/relationships/webSettings" Target="webSettings.xml"/></Relationships>
</file>

<file path=word/theme/theme1.xml><?xml version="1.0" encoding="utf-8"?>
<a:theme xmlns:a="http://schemas.openxmlformats.org/drawingml/2006/main" name="Office Theme">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igrationWizIdPermissions xmlns="9ac77a13-e7e0-47c2-9708-07b56c7ae287" xsi:nil="true"/>
    <Sign_x002d_off_x0020_status xmlns="9ac77a13-e7e0-47c2-9708-07b56c7ae287" xsi:nil="true"/>
    <MigrationWizId xmlns="9ac77a13-e7e0-47c2-9708-07b56c7ae287" xsi:nil="true"/>
    <MigrationWizIdVersion xmlns="9ac77a13-e7e0-47c2-9708-07b56c7ae287" xsi:nil="true"/>
    <_dlc_DocId xmlns="56d2f2b4-c699-4525-9aa9-5c6e47e173d8">X5YYCWS22R3Z-1480610276-8705</_dlc_DocId>
    <_dlc_DocIdUrl xmlns="56d2f2b4-c699-4525-9aa9-5c6e47e173d8">
      <Url>https://wciuadmin.sharepoint.com/teams/WCIU/_layouts/15/DocIdRedir.aspx?ID=X5YYCWS22R3Z-1480610276-8705</Url>
      <Description>X5YYCWS22R3Z-1480610276-8705</Description>
    </_dlc_DocIdUrl>
    <_ip_UnifiedCompliancePolicyUIAction xmlns="http://schemas.microsoft.com/sharepoint/v3" xsi:nil="true"/>
    <lcf76f155ced4ddcb4097134ff3c332f xmlns="9ac77a13-e7e0-47c2-9708-07b56c7ae287">
      <Terms xmlns="http://schemas.microsoft.com/office/infopath/2007/PartnerControls"/>
    </lcf76f155ced4ddcb4097134ff3c332f>
    <_ip_UnifiedCompliancePolicyProperties xmlns="http://schemas.microsoft.com/sharepoint/v3" xsi:nil="true"/>
    <TaxCatchAll xmlns="56d2f2b4-c699-4525-9aa9-5c6e47e173d8" xsi:nil="true"/>
  </documentManagement>
</p:properties>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ct:contentTypeSchema xmlns:ct="http://schemas.microsoft.com/office/2006/metadata/contentType" xmlns:ma="http://schemas.microsoft.com/office/2006/metadata/properties/metaAttributes" ct:_="" ma:_="" ma:contentTypeName="Document" ma:contentTypeID="0x0101007E13F69D9BE3D54DB8E0DAD20AEFA628" ma:contentTypeVersion="22" ma:contentTypeDescription="Create a new document." ma:contentTypeScope="" ma:versionID="1fb5fd29493ed03e3ed018bc56e41cd2">
  <xsd:schema xmlns:xsd="http://www.w3.org/2001/XMLSchema" xmlns:xs="http://www.w3.org/2001/XMLSchema" xmlns:p="http://schemas.microsoft.com/office/2006/metadata/properties" xmlns:ns1="http://schemas.microsoft.com/sharepoint/v3" xmlns:ns2="56d2f2b4-c699-4525-9aa9-5c6e47e173d8" xmlns:ns3="9ac77a13-e7e0-47c2-9708-07b56c7ae287" targetNamespace="http://schemas.microsoft.com/office/2006/metadata/properties" ma:root="true" ma:fieldsID="0561ba90f32eb6c5f19de43e785ce530" ns1:_="" ns2:_="" ns3:_="">
    <xsd:import namespace="http://schemas.microsoft.com/sharepoint/v3"/>
    <xsd:import namespace="56d2f2b4-c699-4525-9aa9-5c6e47e173d8"/>
    <xsd:import namespace="9ac77a13-e7e0-47c2-9708-07b56c7ae287"/>
    <xsd:element name="properties">
      <xsd:complexType>
        <xsd:sequence>
          <xsd:element name="documentManagement">
            <xsd:complexType>
              <xsd:all>
                <xsd:element ref="ns2:_dlc_DocId" minOccurs="0"/>
                <xsd:element ref="ns2:_dlc_DocIdUrl" minOccurs="0"/>
                <xsd:element ref="ns2:_dlc_DocIdPersistId" minOccurs="0"/>
                <xsd:element ref="ns3:MigrationWizId" minOccurs="0"/>
                <xsd:element ref="ns3:MigrationWizIdPermissions" minOccurs="0"/>
                <xsd:element ref="ns3:MigrationWizIdVersion" minOccurs="0"/>
                <xsd:element ref="ns3:Sign_x002d_off_x0020_status" minOccurs="0"/>
                <xsd:element ref="ns3:MediaServiceMetadata" minOccurs="0"/>
                <xsd:element ref="ns3:MediaServiceFastMetadata" minOccurs="0"/>
                <xsd:element ref="ns3:MediaServiceAutoKeyPoints" minOccurs="0"/>
                <xsd:element ref="ns3:MediaServiceKeyPoints" minOccurs="0"/>
                <xsd:element ref="ns3:MediaServiceDateTaken" minOccurs="0"/>
                <xsd:element ref="ns3:MediaLengthInSeconds" minOccurs="0"/>
                <xsd:element ref="ns3:MediaServiceAutoTags" minOccurs="0"/>
                <xsd:element ref="ns3:MediaServiceOCR" minOccurs="0"/>
                <xsd:element ref="ns3:MediaServiceGenerationTime" minOccurs="0"/>
                <xsd:element ref="ns3:MediaServiceEventHashCode" minOccurs="0"/>
                <xsd:element ref="ns2:SharedWithUsers" minOccurs="0"/>
                <xsd:element ref="ns2:SharedWithDetails" minOccurs="0"/>
                <xsd:element ref="ns3:MediaServiceLocation" minOccurs="0"/>
                <xsd:element ref="ns3:lcf76f155ced4ddcb4097134ff3c332f" minOccurs="0"/>
                <xsd:element ref="ns2:TaxCatchAll"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31" nillable="true" ma:displayName="Unified Compliance Policy Properties" ma:hidden="true" ma:internalName="_ip_UnifiedCompliancePolicyProperties">
      <xsd:simpleType>
        <xsd:restriction base="dms:Note"/>
      </xsd:simpleType>
    </xsd:element>
    <xsd:element name="_ip_UnifiedCompliancePolicyUIAction" ma:index="32"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6d2f2b4-c699-4525-9aa9-5c6e47e173d8"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6" nillable="true" ma:displayName="Shared With Details" ma:internalName="SharedWithDetails" ma:readOnly="true">
      <xsd:simpleType>
        <xsd:restriction base="dms:Note">
          <xsd:maxLength value="255"/>
        </xsd:restriction>
      </xsd:simpleType>
    </xsd:element>
    <xsd:element name="TaxCatchAll" ma:index="30" nillable="true" ma:displayName="Taxonomy Catch All Column" ma:hidden="true" ma:list="{2bc8e7e5-b73f-4e2f-a1e1-bed6e2b38053}" ma:internalName="TaxCatchAll" ma:showField="CatchAllData" ma:web="56d2f2b4-c699-4525-9aa9-5c6e47e173d8">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ac77a13-e7e0-47c2-9708-07b56c7ae287" elementFormDefault="qualified">
    <xsd:import namespace="http://schemas.microsoft.com/office/2006/documentManagement/types"/>
    <xsd:import namespace="http://schemas.microsoft.com/office/infopath/2007/PartnerControls"/>
    <xsd:element name="MigrationWizId" ma:index="11" nillable="true" ma:displayName="MigrationWizId" ma:internalName="MigrationWizId">
      <xsd:simpleType>
        <xsd:restriction base="dms:Text"/>
      </xsd:simpleType>
    </xsd:element>
    <xsd:element name="MigrationWizIdPermissions" ma:index="12" nillable="true" ma:displayName="MigrationWizIdPermissions" ma:internalName="MigrationWizIdPermissions">
      <xsd:simpleType>
        <xsd:restriction base="dms:Text"/>
      </xsd:simpleType>
    </xsd:element>
    <xsd:element name="MigrationWizIdVersion" ma:index="13" nillable="true" ma:displayName="MigrationWizIdVersion" ma:internalName="MigrationWizIdVersion">
      <xsd:simpleType>
        <xsd:restriction base="dms:Text"/>
      </xsd:simpleType>
    </xsd:element>
    <xsd:element name="Sign_x002d_off_x0020_status" ma:index="14" nillable="true" ma:displayName="Sign-off status" ma:internalName="Sign_x002d_off_x0020_status" ma:readOnly="false">
      <xsd:simpleType>
        <xsd:restriction base="dms:Text">
          <xsd:maxLength value="255"/>
        </xsd:restriction>
      </xsd:simpleType>
    </xsd:element>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AutoTags" ma:index="21" nillable="true" ma:displayName="Tags" ma:internalName="MediaServiceAutoTags" ma:readOnly="true">
      <xsd:simpleType>
        <xsd:restriction base="dms:Text"/>
      </xsd:simpleType>
    </xsd:element>
    <xsd:element name="MediaServiceOCR" ma:index="22" nillable="true" ma:displayName="Extracted Text" ma:internalName="MediaServiceOCR" ma:readOnly="true">
      <xsd:simpleType>
        <xsd:restriction base="dms:Note">
          <xsd:maxLength value="255"/>
        </xsd:restriction>
      </xsd:simpleType>
    </xsd:element>
    <xsd:element name="MediaServiceGenerationTime" ma:index="23" nillable="true" ma:displayName="MediaServiceGenerationTime" ma:hidden="true" ma:internalName="MediaServiceGenerationTime" ma:readOnly="true">
      <xsd:simpleType>
        <xsd:restriction base="dms:Text"/>
      </xsd:simpleType>
    </xsd:element>
    <xsd:element name="MediaServiceEventHashCode" ma:index="24" nillable="true" ma:displayName="MediaServiceEventHashCode" ma:hidden="true" ma:internalName="MediaServiceEventHashCode" ma:readOnly="true">
      <xsd:simpleType>
        <xsd:restriction base="dms:Text"/>
      </xsd:simpleType>
    </xsd:element>
    <xsd:element name="MediaServiceLocation" ma:index="27" nillable="true" ma:displayName="Location" ma:internalName="MediaServiceLocation" ma:readOnly="true">
      <xsd:simpleType>
        <xsd:restriction base="dms:Text"/>
      </xsd:simpleType>
    </xsd:element>
    <xsd:element name="lcf76f155ced4ddcb4097134ff3c332f" ma:index="29" nillable="true" ma:taxonomy="true" ma:internalName="lcf76f155ced4ddcb4097134ff3c332f" ma:taxonomyFieldName="MediaServiceImageTags" ma:displayName="Image Tags" ma:readOnly="false" ma:fieldId="{5cf76f15-5ced-4ddc-b409-7134ff3c332f}" ma:taxonomyMulti="true" ma:sspId="674bfd23-81f7-46a6-8a2b-9612842262d7" ma:termSetId="09814cd3-568e-fe90-9814-8d621ff8fb84" ma:anchorId="fba54fb3-c3e1-fe81-a776-ca4b69148c4d"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C22F3604-3CF7-4EA3-B3D1-96C38819F560}">
  <ds:schemaRefs>
    <ds:schemaRef ds:uri="http://schemas.microsoft.com/sharepoint/v3/contenttype/forms"/>
  </ds:schemaRefs>
</ds:datastoreItem>
</file>

<file path=customXml/itemProps2.xml><?xml version="1.0" encoding="utf-8"?>
<ds:datastoreItem xmlns:ds="http://schemas.openxmlformats.org/officeDocument/2006/customXml" ds:itemID="{AC1A7147-F5D5-42A0-BADF-D8820680D720}">
  <ds:schemaRefs>
    <ds:schemaRef ds:uri="http://schemas.microsoft.com/office/2006/metadata/properties"/>
    <ds:schemaRef ds:uri="http://schemas.microsoft.com/office/infopath/2007/PartnerControls"/>
    <ds:schemaRef ds:uri="1de11fac-a5ee-47b5-bf3b-850b7cc2cfca"/>
  </ds:schemaRefs>
</ds:datastoreItem>
</file>

<file path=customXml/itemProps3.xml><?xml version="1.0" encoding="utf-8"?>
<ds:datastoreItem xmlns:ds="http://schemas.openxmlformats.org/officeDocument/2006/customXml" ds:itemID="{BBF5D869-80C3-49EC-B9D0-B382557D0A1C}">
  <ds:schemaRefs>
    <ds:schemaRef ds:uri="http://schemas.openxmlformats.org/officeDocument/2006/bibliography"/>
  </ds:schemaRefs>
</ds:datastoreItem>
</file>

<file path=customXml/itemProps4.xml><?xml version="1.0" encoding="utf-8"?>
<ds:datastoreItem xmlns:ds="http://schemas.openxmlformats.org/officeDocument/2006/customXml" ds:itemID="{803C6B07-3E35-4B82-B260-18EA7D46D2FF}"/>
</file>

<file path=customXml/itemProps5.xml><?xml version="1.0" encoding="utf-8"?>
<ds:datastoreItem xmlns:ds="http://schemas.openxmlformats.org/officeDocument/2006/customXml" ds:itemID="{D21C4073-DB83-4516-8253-EC918ACA19FF}"/>
</file>

<file path=docProps/app.xml><?xml version="1.0" encoding="utf-8"?>
<Properties xmlns="http://schemas.openxmlformats.org/officeDocument/2006/extended-properties" xmlns:vt="http://schemas.openxmlformats.org/officeDocument/2006/docPropsVTypes">
  <Template>Normal.dotm</Template>
  <TotalTime>0</TotalTime>
  <Pages>25</Pages>
  <Words>8262</Words>
  <Characters>48972</Characters>
  <Application>Microsoft Office Word</Application>
  <DocSecurity>0</DocSecurity>
  <Lines>408</Lines>
  <Paragraphs>114</Paragraphs>
  <ScaleCrop>false</ScaleCrop>
  <HeadingPairs>
    <vt:vector size="2" baseType="variant">
      <vt:variant>
        <vt:lpstr>Title</vt:lpstr>
      </vt:variant>
      <vt:variant>
        <vt:i4>1</vt:i4>
      </vt:variant>
    </vt:vector>
  </HeadingPairs>
  <TitlesOfParts>
    <vt:vector size="1" baseType="lpstr">
      <vt:lpstr>TUL530 Syllabus</vt:lpstr>
    </vt:vector>
  </TitlesOfParts>
  <Manager/>
  <Company>WCIU</Company>
  <LinksUpToDate>false</LinksUpToDate>
  <CharactersWithSpaces>57120</CharactersWithSpaces>
  <SharedDoc>false</SharedDoc>
  <HyperlinkBase/>
  <HLinks>
    <vt:vector size="90" baseType="variant">
      <vt:variant>
        <vt:i4>1900628</vt:i4>
      </vt:variant>
      <vt:variant>
        <vt:i4>42</vt:i4>
      </vt:variant>
      <vt:variant>
        <vt:i4>0</vt:i4>
      </vt:variant>
      <vt:variant>
        <vt:i4>5</vt:i4>
      </vt:variant>
      <vt:variant>
        <vt:lpwstr>https://network.crcna.org/church-planting/unspoken-challenges-female-church-planters-face</vt:lpwstr>
      </vt:variant>
      <vt:variant>
        <vt:lpwstr/>
      </vt:variant>
      <vt:variant>
        <vt:i4>7995515</vt:i4>
      </vt:variant>
      <vt:variant>
        <vt:i4>39</vt:i4>
      </vt:variant>
      <vt:variant>
        <vt:i4>0</vt:i4>
      </vt:variant>
      <vt:variant>
        <vt:i4>5</vt:i4>
      </vt:variant>
      <vt:variant>
        <vt:lpwstr>https://www.missioalliance.org/indispensable-women-plant-churches/</vt:lpwstr>
      </vt:variant>
      <vt:variant>
        <vt:lpwstr/>
      </vt:variant>
      <vt:variant>
        <vt:i4>2883645</vt:i4>
      </vt:variant>
      <vt:variant>
        <vt:i4>36</vt:i4>
      </vt:variant>
      <vt:variant>
        <vt:i4>0</vt:i4>
      </vt:variant>
      <vt:variant>
        <vt:i4>5</vt:i4>
      </vt:variant>
      <vt:variant>
        <vt:lpwstr>https://www.christianitytoday.com/women-leaders/2016/october/13-tips-for-women-church-planters.html?paging=off</vt:lpwstr>
      </vt:variant>
      <vt:variant>
        <vt:lpwstr/>
      </vt:variant>
      <vt:variant>
        <vt:i4>4849672</vt:i4>
      </vt:variant>
      <vt:variant>
        <vt:i4>33</vt:i4>
      </vt:variant>
      <vt:variant>
        <vt:i4>0</vt:i4>
      </vt:variant>
      <vt:variant>
        <vt:i4>5</vt:i4>
      </vt:variant>
      <vt:variant>
        <vt:lpwstr>https://www.dcpi.org/</vt:lpwstr>
      </vt:variant>
      <vt:variant>
        <vt:lpwstr/>
      </vt:variant>
      <vt:variant>
        <vt:i4>6225928</vt:i4>
      </vt:variant>
      <vt:variant>
        <vt:i4>30</vt:i4>
      </vt:variant>
      <vt:variant>
        <vt:i4>0</vt:i4>
      </vt:variant>
      <vt:variant>
        <vt:i4>5</vt:i4>
      </vt:variant>
      <vt:variant>
        <vt:lpwstr>http://www.cpmtr.org/</vt:lpwstr>
      </vt:variant>
      <vt:variant>
        <vt:lpwstr/>
      </vt:variant>
      <vt:variant>
        <vt:i4>5308423</vt:i4>
      </vt:variant>
      <vt:variant>
        <vt:i4>27</vt:i4>
      </vt:variant>
      <vt:variant>
        <vt:i4>0</vt:i4>
      </vt:variant>
      <vt:variant>
        <vt:i4>5</vt:i4>
      </vt:variant>
      <vt:variant>
        <vt:lpwstr>http://www.churchplantingvillage.net/</vt:lpwstr>
      </vt:variant>
      <vt:variant>
        <vt:lpwstr/>
      </vt:variant>
      <vt:variant>
        <vt:i4>4784134</vt:i4>
      </vt:variant>
      <vt:variant>
        <vt:i4>24</vt:i4>
      </vt:variant>
      <vt:variant>
        <vt:i4>0</vt:i4>
      </vt:variant>
      <vt:variant>
        <vt:i4>5</vt:i4>
      </vt:variant>
      <vt:variant>
        <vt:lpwstr>http://strategicnetwork.org/</vt:lpwstr>
      </vt:variant>
      <vt:variant>
        <vt:lpwstr/>
      </vt:variant>
      <vt:variant>
        <vt:i4>3997796</vt:i4>
      </vt:variant>
      <vt:variant>
        <vt:i4>21</vt:i4>
      </vt:variant>
      <vt:variant>
        <vt:i4>0</vt:i4>
      </vt:variant>
      <vt:variant>
        <vt:i4>5</vt:i4>
      </vt:variant>
      <vt:variant>
        <vt:lpwstr>http://www.newchurches.com/</vt:lpwstr>
      </vt:variant>
      <vt:variant>
        <vt:lpwstr/>
      </vt:variant>
      <vt:variant>
        <vt:i4>3473450</vt:i4>
      </vt:variant>
      <vt:variant>
        <vt:i4>18</vt:i4>
      </vt:variant>
      <vt:variant>
        <vt:i4>0</vt:i4>
      </vt:variant>
      <vt:variant>
        <vt:i4>5</vt:i4>
      </vt:variant>
      <vt:variant>
        <vt:lpwstr>http://www.mislinks.org/church/chplant.htm</vt:lpwstr>
      </vt:variant>
      <vt:variant>
        <vt:lpwstr/>
      </vt:variant>
      <vt:variant>
        <vt:i4>1769486</vt:i4>
      </vt:variant>
      <vt:variant>
        <vt:i4>15</vt:i4>
      </vt:variant>
      <vt:variant>
        <vt:i4>0</vt:i4>
      </vt:variant>
      <vt:variant>
        <vt:i4>5</vt:i4>
      </vt:variant>
      <vt:variant>
        <vt:lpwstr>https://zoom.us/support/download</vt:lpwstr>
      </vt:variant>
      <vt:variant>
        <vt:lpwstr/>
      </vt:variant>
      <vt:variant>
        <vt:i4>6488183</vt:i4>
      </vt:variant>
      <vt:variant>
        <vt:i4>12</vt:i4>
      </vt:variant>
      <vt:variant>
        <vt:i4>0</vt:i4>
      </vt:variant>
      <vt:variant>
        <vt:i4>5</vt:i4>
      </vt:variant>
      <vt:variant>
        <vt:lpwstr>https://static1.squarespace.com/static/5e2f5d8cd37183442b006cae/t/6261ce09bae45b061424686b/1650576905959/WCIU+Reasonable+Accommodation+Request+From+%281%29.pdf</vt:lpwstr>
      </vt:variant>
      <vt:variant>
        <vt:lpwstr/>
      </vt:variant>
      <vt:variant>
        <vt:i4>4325464</vt:i4>
      </vt:variant>
      <vt:variant>
        <vt:i4>9</vt:i4>
      </vt:variant>
      <vt:variant>
        <vt:i4>0</vt:i4>
      </vt:variant>
      <vt:variant>
        <vt:i4>5</vt:i4>
      </vt:variant>
      <vt:variant>
        <vt:lpwstr>https://librarycopyright.net/resources/fairuse/howitworks.php</vt:lpwstr>
      </vt:variant>
      <vt:variant>
        <vt:lpwstr/>
      </vt:variant>
      <vt:variant>
        <vt:i4>5963856</vt:i4>
      </vt:variant>
      <vt:variant>
        <vt:i4>6</vt:i4>
      </vt:variant>
      <vt:variant>
        <vt:i4>0</vt:i4>
      </vt:variant>
      <vt:variant>
        <vt:i4>5</vt:i4>
      </vt:variant>
      <vt:variant>
        <vt:lpwstr>https://guides.lib.utexas.edu/fairuse/quickguides</vt:lpwstr>
      </vt:variant>
      <vt:variant>
        <vt:lpwstr/>
      </vt:variant>
      <vt:variant>
        <vt:i4>3932278</vt:i4>
      </vt:variant>
      <vt:variant>
        <vt:i4>3</vt:i4>
      </vt:variant>
      <vt:variant>
        <vt:i4>0</vt:i4>
      </vt:variant>
      <vt:variant>
        <vt:i4>5</vt:i4>
      </vt:variant>
      <vt:variant>
        <vt:lpwstr>http://www.urbanleaders.org/530FaithComm/09Community Transformt%27n%28CT%29/Breaking the Poverty Cycle.htm</vt:lpwstr>
      </vt:variant>
      <vt:variant>
        <vt:lpwstr/>
      </vt:variant>
      <vt:variant>
        <vt:i4>5963802</vt:i4>
      </vt:variant>
      <vt:variant>
        <vt:i4>0</vt:i4>
      </vt:variant>
      <vt:variant>
        <vt:i4>0</vt:i4>
      </vt:variant>
      <vt:variant>
        <vt:i4>5</vt:i4>
      </vt:variant>
      <vt:variant>
        <vt:lpwstr>http://vizedhtmlcontent.next.ecollege.com/CurrentCourse/10AMIMYBrothersKeeper.pdf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TUL530 Syllabus</dc:title>
  <dc:subject/>
  <dc:creator>Viv Grigg</dc:creator>
  <cp:keywords/>
  <dc:description/>
  <cp:lastModifiedBy>Viv Grigg</cp:lastModifiedBy>
  <cp:revision>2</cp:revision>
  <cp:lastPrinted>2022-04-28T10:13:00Z</cp:lastPrinted>
  <dcterms:created xsi:type="dcterms:W3CDTF">2022-04-28T18:32:00Z</dcterms:created>
  <dcterms:modified xsi:type="dcterms:W3CDTF">2022-04-28T18:32:00Z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0x0101007E13F69D9BE3D54DB8E0DAD20AEFA628</vt:lpwstr>
  </property>
  <property fmtid="{D5CDD505-2E9C-101B-9397-08002B2CF9AE}" pid="3" name="_dlc_DocIdItemGuid">
    <vt:lpwstr>5b6c96db-10d6-4c66-a76e-2a9f66684dec</vt:lpwstr>
  </property>
</Properties>
</file>